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8229600" cx="14630400"/>
  <p:notesSz cx="8229600" cy="14630400"/>
  <p:embeddedFontLst>
    <p:embeddedFont>
      <p:font typeface="Noto Sans TC"/>
      <p:regular r:id="rId28"/>
      <p:bold r:id="rId29"/>
    </p:embeddedFont>
    <p:embeddedFont>
      <p:font typeface="Sora Medium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jMpablcJGubzsK2xKtmREa66cA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otoSansTC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otoSansTC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raMedium-bold.fntdata"/><Relationship Id="rId30" Type="http://schemas.openxmlformats.org/officeDocument/2006/relationships/font" Target="fonts/SoraMedium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c555a6bc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fc555a6bc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fc555a6bc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" name="Google Shape;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" name="Google Shape;5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" name="Google Shape;5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bg>
      <p:bgPr>
        <a:solidFill>
          <a:srgbClr val="0000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Relationship Id="rId4" Type="http://schemas.openxmlformats.org/officeDocument/2006/relationships/image" Target="../media/image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Relationship Id="rId8" Type="http://schemas.openxmlformats.org/officeDocument/2006/relationships/image" Target="../media/image36.png"/><Relationship Id="rId11" Type="http://schemas.openxmlformats.org/officeDocument/2006/relationships/image" Target="../media/image46.png"/><Relationship Id="rId10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Relationship Id="rId7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536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562808" y="442198"/>
            <a:ext cx="8018383" cy="1507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3150"/>
              <a:buFont typeface="Sora Medium"/>
              <a:buNone/>
            </a:pPr>
            <a:r>
              <a:rPr b="1" i="0" lang="en-US" sz="31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Comprehensive Analysis Of Debtor Payment Behavior and Default Risk Prediction For Fines Victoria</a:t>
            </a:r>
            <a:endParaRPr b="0" i="0" sz="3150" u="none" cap="none" strike="noStrike"/>
          </a:p>
        </p:txBody>
      </p:sp>
      <p:sp>
        <p:nvSpPr>
          <p:cNvPr id="87" name="Google Shape;87;p1"/>
          <p:cNvSpPr/>
          <p:nvPr/>
        </p:nvSpPr>
        <p:spPr>
          <a:xfrm>
            <a:off x="562808" y="2190631"/>
            <a:ext cx="8018383" cy="257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pic>
        <p:nvPicPr>
          <p:cNvPr descr="preencoded.png"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5785" y="2734508"/>
            <a:ext cx="3774043" cy="1929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8415" y="2734508"/>
            <a:ext cx="2209681" cy="167830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562808" y="4950619"/>
            <a:ext cx="8018383" cy="257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endParaRPr b="0" i="0" sz="1250" u="none" cap="none" strike="noStrike"/>
          </a:p>
        </p:txBody>
      </p:sp>
      <p:sp>
        <p:nvSpPr>
          <p:cNvPr id="91" name="Google Shape;91;p1"/>
          <p:cNvSpPr/>
          <p:nvPr/>
        </p:nvSpPr>
        <p:spPr>
          <a:xfrm>
            <a:off x="562808" y="5388769"/>
            <a:ext cx="8018383" cy="257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92" name="Google Shape;92;p1"/>
          <p:cNvSpPr/>
          <p:nvPr/>
        </p:nvSpPr>
        <p:spPr>
          <a:xfrm>
            <a:off x="562808" y="5826919"/>
            <a:ext cx="8018383" cy="1029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250"/>
              <a:buFont typeface="Noto Sans TC"/>
              <a:buNone/>
            </a:pPr>
            <a:r>
              <a:rPr b="1" i="0" lang="en-US" sz="12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By </a:t>
            </a:r>
            <a:br>
              <a:rPr b="0" i="0" lang="en-US" sz="12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1" i="0" lang="en-US" sz="12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Jay Sangani</a:t>
            </a:r>
            <a:br>
              <a:rPr b="0" i="0" lang="en-US" sz="12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1" i="0" lang="en-US" sz="12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Prabhath Ummiti</a:t>
            </a:r>
            <a:br>
              <a:rPr b="0" i="0" lang="en-US" sz="12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1" i="0" lang="en-US" sz="12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Master of Business Analytics, Monash University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"/>
          <p:cNvSpPr/>
          <p:nvPr/>
        </p:nvSpPr>
        <p:spPr>
          <a:xfrm>
            <a:off x="790218" y="620792"/>
            <a:ext cx="7480340" cy="423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2650"/>
              <a:buFont typeface="Sora Medium"/>
              <a:buNone/>
            </a:pPr>
            <a:r>
              <a:rPr b="1" i="0" lang="en-US" sz="26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What made us decide on fitting the model?</a:t>
            </a:r>
            <a:endParaRPr b="0" i="0" sz="2650" u="none" cap="none" strike="noStrike"/>
          </a:p>
        </p:txBody>
      </p:sp>
      <p:sp>
        <p:nvSpPr>
          <p:cNvPr id="302" name="Google Shape;302;p10"/>
          <p:cNvSpPr/>
          <p:nvPr/>
        </p:nvSpPr>
        <p:spPr>
          <a:xfrm>
            <a:off x="1151334" y="1495663"/>
            <a:ext cx="12688848" cy="722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Stakeholder Discussion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In a meeting with stakeholders at </a:t>
            </a: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Fines Victoria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the key challenge identified was the difficulty in predicting debtor defaults, which was impacting their collection process.</a:t>
            </a:r>
            <a:endParaRPr b="0" i="0" sz="1750" u="none" cap="none" strike="noStrike"/>
          </a:p>
        </p:txBody>
      </p:sp>
      <p:sp>
        <p:nvSpPr>
          <p:cNvPr id="303" name="Google Shape;303;p10"/>
          <p:cNvSpPr/>
          <p:nvPr/>
        </p:nvSpPr>
        <p:spPr>
          <a:xfrm>
            <a:off x="1151334" y="2296835"/>
            <a:ext cx="12688848" cy="722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Problem Identification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The team realized that understanding and predicting </a:t>
            </a: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debtor behavior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could help address these issues.</a:t>
            </a:r>
            <a:endParaRPr b="0" i="0" sz="1750" u="none" cap="none" strike="noStrike"/>
          </a:p>
        </p:txBody>
      </p:sp>
      <p:sp>
        <p:nvSpPr>
          <p:cNvPr id="304" name="Google Shape;304;p10"/>
          <p:cNvSpPr/>
          <p:nvPr/>
        </p:nvSpPr>
        <p:spPr>
          <a:xfrm>
            <a:off x="1151334" y="3098006"/>
            <a:ext cx="12688848" cy="722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Decision to Model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We decided to train a predictive model based on </a:t>
            </a: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debtors' past behavior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aiming to help </a:t>
            </a: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Fines Victoria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improve their strategies for managing debts and reducing the number of defaulters.</a:t>
            </a:r>
            <a:endParaRPr b="0" i="0" sz="1750" u="none" cap="none" strike="noStrike"/>
          </a:p>
        </p:txBody>
      </p:sp>
      <p:sp>
        <p:nvSpPr>
          <p:cNvPr id="305" name="Google Shape;305;p10"/>
          <p:cNvSpPr/>
          <p:nvPr/>
        </p:nvSpPr>
        <p:spPr>
          <a:xfrm>
            <a:off x="790218" y="4158853"/>
            <a:ext cx="7982903" cy="423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2650"/>
              <a:buFont typeface="Sora Medium"/>
              <a:buNone/>
            </a:pPr>
            <a:r>
              <a:rPr b="1" i="0" lang="en-US" sz="26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What are we trying to predict with the model?</a:t>
            </a:r>
            <a:endParaRPr b="0" i="0" sz="2650" u="none" cap="none" strike="noStrike"/>
          </a:p>
        </p:txBody>
      </p:sp>
      <p:sp>
        <p:nvSpPr>
          <p:cNvPr id="306" name="Google Shape;306;p10"/>
          <p:cNvSpPr/>
          <p:nvPr/>
        </p:nvSpPr>
        <p:spPr>
          <a:xfrm>
            <a:off x="1151334" y="4920853"/>
            <a:ext cx="12688848" cy="722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Primary Objective:</a:t>
            </a:r>
            <a:b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Predict whether a debtor will default based on past payment behavior.</a:t>
            </a:r>
            <a:endParaRPr b="0" i="0" sz="1750" u="none" cap="none" strike="noStrike"/>
          </a:p>
        </p:txBody>
      </p:sp>
      <p:sp>
        <p:nvSpPr>
          <p:cNvPr id="307" name="Google Shape;307;p10"/>
          <p:cNvSpPr/>
          <p:nvPr/>
        </p:nvSpPr>
        <p:spPr>
          <a:xfrm>
            <a:off x="1151334" y="5722025"/>
            <a:ext cx="12688848" cy="722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Focus on PA_Status:</a:t>
            </a:r>
            <a:b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The model targets the "Cancelled - Defaulted" status in the PA_Status variable to identify patterns that lead to defaults.</a:t>
            </a:r>
            <a:endParaRPr b="0" i="0" sz="1750" u="none" cap="none" strike="noStrike"/>
          </a:p>
        </p:txBody>
      </p:sp>
      <p:sp>
        <p:nvSpPr>
          <p:cNvPr id="308" name="Google Shape;308;p10"/>
          <p:cNvSpPr/>
          <p:nvPr/>
        </p:nvSpPr>
        <p:spPr>
          <a:xfrm>
            <a:off x="1151334" y="6523196"/>
            <a:ext cx="12688848" cy="108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Outcome:</a:t>
            </a:r>
            <a:b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Accurate prediction of defaulters will enable Fines Victoria to take early intervention measures, improving collection processes and reducing financial losses.</a:t>
            </a:r>
            <a:endParaRPr b="0" i="0" sz="1750" u="none" cap="none" strike="noStrike"/>
          </a:p>
        </p:txBody>
      </p:sp>
      <p:pic>
        <p:nvPicPr>
          <p:cNvPr descr="preencoded.png" id="309" name="Google Shape;3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5" name="Google Shape;31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3680" y="0"/>
            <a:ext cx="8046720" cy="8231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5280" y="949679"/>
            <a:ext cx="4818900" cy="59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1"/>
          <p:cNvSpPr/>
          <p:nvPr/>
        </p:nvSpPr>
        <p:spPr>
          <a:xfrm>
            <a:off x="730687" y="574119"/>
            <a:ext cx="5219581" cy="652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100"/>
              <a:buFont typeface="Sora Medium"/>
              <a:buNone/>
            </a:pPr>
            <a:r>
              <a:rPr b="1" i="0" lang="en-US" sz="41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First model</a:t>
            </a:r>
            <a:endParaRPr b="0" i="0" sz="4100" u="none" cap="none" strike="noStrike"/>
          </a:p>
        </p:txBody>
      </p:sp>
      <p:sp>
        <p:nvSpPr>
          <p:cNvPr id="318" name="Google Shape;318;p11"/>
          <p:cNvSpPr/>
          <p:nvPr/>
        </p:nvSpPr>
        <p:spPr>
          <a:xfrm>
            <a:off x="1064657" y="1539716"/>
            <a:ext cx="5519857" cy="1002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00"/>
              <a:buFont typeface="Noto Sans TC"/>
              <a:buNone/>
            </a:pPr>
            <a:r>
              <a:rPr b="1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First Model Setup</a:t>
            </a: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The initial model was trained with </a:t>
            </a:r>
            <a:r>
              <a:rPr b="1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52 variables</a:t>
            </a: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without much refinement or evaluation of data quality.</a:t>
            </a:r>
            <a:endParaRPr b="0" i="0" sz="1600" u="none" cap="none" strike="noStrike"/>
          </a:p>
        </p:txBody>
      </p:sp>
      <p:sp>
        <p:nvSpPr>
          <p:cNvPr id="319" name="Google Shape;319;p11"/>
          <p:cNvSpPr/>
          <p:nvPr/>
        </p:nvSpPr>
        <p:spPr>
          <a:xfrm>
            <a:off x="1064657" y="2614970"/>
            <a:ext cx="5519857" cy="334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00"/>
              <a:buFont typeface="Noto Sans TC"/>
              <a:buNone/>
            </a:pPr>
            <a:r>
              <a:rPr b="1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Overfitting Issue</a:t>
            </a: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endParaRPr b="0" i="0" sz="1600" u="none" cap="none" strike="noStrike"/>
          </a:p>
        </p:txBody>
      </p:sp>
      <p:sp>
        <p:nvSpPr>
          <p:cNvPr id="320" name="Google Shape;320;p11"/>
          <p:cNvSpPr/>
          <p:nvPr/>
        </p:nvSpPr>
        <p:spPr>
          <a:xfrm>
            <a:off x="1398746" y="3022044"/>
            <a:ext cx="5185767" cy="66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00"/>
              <a:buFont typeface="Noto Sans TC"/>
              <a:buNone/>
            </a:pPr>
            <a:r>
              <a:rPr b="1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Training Set</a:t>
            </a: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Perfect classification with an accuracy of </a:t>
            </a:r>
            <a:r>
              <a:rPr b="1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100%</a:t>
            </a: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600" u="none" cap="none" strike="noStrike"/>
          </a:p>
        </p:txBody>
      </p:sp>
      <p:sp>
        <p:nvSpPr>
          <p:cNvPr id="321" name="Google Shape;321;p11"/>
          <p:cNvSpPr/>
          <p:nvPr/>
        </p:nvSpPr>
        <p:spPr>
          <a:xfrm>
            <a:off x="1398746" y="3763208"/>
            <a:ext cx="5185767" cy="334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00"/>
              <a:buFont typeface="Noto Sans TC"/>
              <a:buNone/>
            </a:pPr>
            <a:r>
              <a:rPr b="1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Test Set</a:t>
            </a: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Nearly perfect accuracy of </a:t>
            </a:r>
            <a:r>
              <a:rPr b="1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99.9%</a:t>
            </a: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600" u="none" cap="none" strike="noStrike"/>
          </a:p>
        </p:txBody>
      </p:sp>
      <p:sp>
        <p:nvSpPr>
          <p:cNvPr id="322" name="Google Shape;322;p11"/>
          <p:cNvSpPr/>
          <p:nvPr/>
        </p:nvSpPr>
        <p:spPr>
          <a:xfrm>
            <a:off x="1398746" y="4170283"/>
            <a:ext cx="5185767" cy="1002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Such results typically indicate </a:t>
            </a:r>
            <a:r>
              <a:rPr b="1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overfitting</a:t>
            </a: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where the model has memorized the training data but lacks generalization ability.</a:t>
            </a:r>
            <a:endParaRPr b="0" i="0" sz="1600" u="none" cap="none" strike="noStrike"/>
          </a:p>
        </p:txBody>
      </p:sp>
      <p:sp>
        <p:nvSpPr>
          <p:cNvPr id="323" name="Google Shape;323;p11"/>
          <p:cNvSpPr/>
          <p:nvPr/>
        </p:nvSpPr>
        <p:spPr>
          <a:xfrm>
            <a:off x="1064657" y="5245537"/>
            <a:ext cx="5519857" cy="1336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00"/>
              <a:buFont typeface="Noto Sans TC"/>
              <a:buNone/>
            </a:pPr>
            <a:r>
              <a:rPr b="1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Key Insight</a:t>
            </a: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While both precision and recall are perfect, this model is too tightly fitted to the specific training data, making it unreliable for unseen cases in real-world applications.</a:t>
            </a:r>
            <a:endParaRPr b="0" i="0" sz="1600" u="none" cap="none" strike="noStrike"/>
          </a:p>
        </p:txBody>
      </p:sp>
      <p:sp>
        <p:nvSpPr>
          <p:cNvPr id="324" name="Google Shape;324;p11"/>
          <p:cNvSpPr/>
          <p:nvPr/>
        </p:nvSpPr>
        <p:spPr>
          <a:xfrm>
            <a:off x="1064657" y="6654879"/>
            <a:ext cx="5519857" cy="1002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00"/>
              <a:buFont typeface="Noto Sans TC"/>
              <a:buNone/>
            </a:pPr>
            <a:r>
              <a:rPr b="1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Next Step</a:t>
            </a: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We recognized the need for </a:t>
            </a:r>
            <a:r>
              <a:rPr b="1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feature selection, engineering</a:t>
            </a:r>
            <a:r>
              <a:rPr b="0" i="0" lang="en-US" sz="16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and other data improvements to prevent overfitting and achieve better generalization.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450"/>
              <a:buFont typeface="Sora Medium"/>
              <a:buNone/>
            </a:pPr>
            <a:r>
              <a:rPr b="1" i="0" lang="en-US" sz="44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Time Series Plot</a:t>
            </a:r>
            <a:endParaRPr b="0" i="0" sz="4450" u="none" cap="none" strike="noStrike"/>
          </a:p>
        </p:txBody>
      </p:sp>
      <p:pic>
        <p:nvPicPr>
          <p:cNvPr descr="preencoded.png" id="331" name="Google Shape;33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27860"/>
            <a:ext cx="8420100" cy="505206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2"/>
          <p:cNvSpPr/>
          <p:nvPr/>
        </p:nvSpPr>
        <p:spPr>
          <a:xfrm>
            <a:off x="10137815" y="2197179"/>
            <a:ext cx="370629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Observation:</a:t>
            </a:r>
            <a:b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A sharp rise in defaults starts in 2018, peaking in 2023 before a decline.</a:t>
            </a:r>
            <a:endParaRPr b="0" i="0" sz="1750" u="none" cap="none" strike="noStrike"/>
          </a:p>
        </p:txBody>
      </p:sp>
      <p:sp>
        <p:nvSpPr>
          <p:cNvPr id="333" name="Google Shape;333;p12"/>
          <p:cNvSpPr/>
          <p:nvPr/>
        </p:nvSpPr>
        <p:spPr>
          <a:xfrm>
            <a:off x="10137815" y="3728085"/>
            <a:ext cx="370629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Insight:</a:t>
            </a:r>
            <a:b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The spike from 2018 onward indicates a critical period for analyzing defaults.</a:t>
            </a:r>
            <a:endParaRPr b="0" i="0" sz="1750" u="none" cap="none" strike="noStrike"/>
          </a:p>
        </p:txBody>
      </p:sp>
      <p:sp>
        <p:nvSpPr>
          <p:cNvPr id="334" name="Google Shape;334;p12"/>
          <p:cNvSpPr/>
          <p:nvPr/>
        </p:nvSpPr>
        <p:spPr>
          <a:xfrm>
            <a:off x="10137815" y="5258991"/>
            <a:ext cx="370629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Decision:</a:t>
            </a:r>
            <a:b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We trimmed the dataset from 2018 to focus on significant default activity for a more precise analysis.</a:t>
            </a:r>
            <a:endParaRPr b="0" i="0" sz="1750" u="none" cap="none" strike="noStrike"/>
          </a:p>
        </p:txBody>
      </p:sp>
      <p:pic>
        <p:nvPicPr>
          <p:cNvPr descr="preencoded.png" id="335" name="Google Shape;33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>
            <a:off x="555069" y="436126"/>
            <a:ext cx="4799528" cy="495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3100"/>
              <a:buFont typeface="Sora Medium"/>
              <a:buNone/>
            </a:pPr>
            <a:r>
              <a:rPr b="1" i="0" lang="en-US" sz="31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EDA: Feature Reduction</a:t>
            </a:r>
            <a:endParaRPr b="0" i="0" sz="3100" u="none" cap="none" strike="noStrike"/>
          </a:p>
        </p:txBody>
      </p:sp>
      <p:sp>
        <p:nvSpPr>
          <p:cNvPr id="342" name="Google Shape;342;p13"/>
          <p:cNvSpPr/>
          <p:nvPr/>
        </p:nvSpPr>
        <p:spPr>
          <a:xfrm>
            <a:off x="555069" y="1248847"/>
            <a:ext cx="13520261" cy="1797963"/>
          </a:xfrm>
          <a:prstGeom prst="roundRect">
            <a:avLst>
              <a:gd fmla="val 13232" name="adj"/>
            </a:avLst>
          </a:prstGeom>
          <a:solidFill>
            <a:srgbClr val="8C9EE5"/>
          </a:solidFill>
          <a:ln cap="flat" cmpd="sng" w="22850">
            <a:solidFill>
              <a:srgbClr val="8C9EE5"/>
            </a:solidFill>
            <a:prstDash val="solid"/>
            <a:round/>
            <a:headEnd len="sm" w="sm" type="none"/>
            <a:tailEnd len="sm" w="sm" type="none"/>
          </a:ln>
          <a:effectLst>
            <a:outerShdw blurRad="2374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990124" y="1430298"/>
            <a:ext cx="12903756" cy="507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TC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Introduction to PA_Status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: The payment arrangement status (PA_Status) is a critical variable in determining whether debtors have defaulted. The distribution of this status gives insights into the overall dataset and the proportion of defaulters versus non-defaulters.</a:t>
            </a:r>
            <a:endParaRPr b="0" i="0" sz="1200" u="none" cap="none" strike="noStrike"/>
          </a:p>
        </p:txBody>
      </p:sp>
      <p:sp>
        <p:nvSpPr>
          <p:cNvPr id="344" name="Google Shape;344;p13"/>
          <p:cNvSpPr/>
          <p:nvPr/>
        </p:nvSpPr>
        <p:spPr>
          <a:xfrm>
            <a:off x="990124" y="1993225"/>
            <a:ext cx="12903756" cy="253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TC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Insights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endParaRPr b="0" i="0" sz="1200" u="none" cap="none" strike="noStrike"/>
          </a:p>
        </p:txBody>
      </p:sp>
      <p:sp>
        <p:nvSpPr>
          <p:cNvPr id="345" name="Google Shape;345;p13"/>
          <p:cNvSpPr/>
          <p:nvPr/>
        </p:nvSpPr>
        <p:spPr>
          <a:xfrm>
            <a:off x="990124" y="2302431"/>
            <a:ext cx="12903756" cy="253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TC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The majority of debtors in the dataset have non-default statuses, with "Cancelled - Defaulted" representing a smaller portion.</a:t>
            </a:r>
            <a:endParaRPr b="0" i="0" sz="1200" u="none" cap="none" strike="noStrike"/>
          </a:p>
        </p:txBody>
      </p:sp>
      <p:sp>
        <p:nvSpPr>
          <p:cNvPr id="346" name="Google Shape;346;p13"/>
          <p:cNvSpPr/>
          <p:nvPr/>
        </p:nvSpPr>
        <p:spPr>
          <a:xfrm>
            <a:off x="990124" y="2611636"/>
            <a:ext cx="12903756" cy="253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TC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This imbalance highlights the importance of ensuring correct default predictions.</a:t>
            </a:r>
            <a:endParaRPr b="0" i="0" sz="1200" u="none" cap="none" strike="noStrike"/>
          </a:p>
        </p:txBody>
      </p:sp>
      <p:pic>
        <p:nvPicPr>
          <p:cNvPr descr="preencoded.png" id="347" name="Google Shape;3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069" y="3225165"/>
            <a:ext cx="9119354" cy="4559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"/>
          <p:cNvSpPr/>
          <p:nvPr/>
        </p:nvSpPr>
        <p:spPr>
          <a:xfrm>
            <a:off x="423862" y="333018"/>
            <a:ext cx="6109454" cy="378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2350"/>
              <a:buFont typeface="Sora Medium"/>
              <a:buNone/>
            </a:pPr>
            <a:r>
              <a:rPr b="1" i="0" lang="en-US" sz="23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EDA: Correlation Matrix of Key Features</a:t>
            </a:r>
            <a:endParaRPr b="0" i="0" sz="2350" u="none" cap="none" strike="noStrike"/>
          </a:p>
        </p:txBody>
      </p:sp>
      <p:sp>
        <p:nvSpPr>
          <p:cNvPr id="355" name="Google Shape;355;p14"/>
          <p:cNvSpPr/>
          <p:nvPr/>
        </p:nvSpPr>
        <p:spPr>
          <a:xfrm>
            <a:off x="423862" y="953572"/>
            <a:ext cx="13782675" cy="19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950"/>
              <a:buFont typeface="Noto Sans TC"/>
              <a:buNone/>
            </a:pPr>
            <a:r>
              <a:rPr b="1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Content</a:t>
            </a:r>
            <a:r>
              <a:rPr b="0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endParaRPr b="0" i="0" sz="950" u="none" cap="none" strike="noStrike"/>
          </a:p>
        </p:txBody>
      </p:sp>
      <p:sp>
        <p:nvSpPr>
          <p:cNvPr id="356" name="Google Shape;356;p14"/>
          <p:cNvSpPr/>
          <p:nvPr/>
        </p:nvSpPr>
        <p:spPr>
          <a:xfrm>
            <a:off x="617458" y="1283494"/>
            <a:ext cx="13589079" cy="19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950"/>
              <a:buFont typeface="Noto Sans TC"/>
              <a:buNone/>
            </a:pPr>
            <a:r>
              <a:rPr b="1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Correlation Insights</a:t>
            </a:r>
            <a:r>
              <a:rPr b="0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Exploring correlations between key numerical features helps identify relationships between variables that might influence default predictions.</a:t>
            </a:r>
            <a:endParaRPr b="0" i="0" sz="950" u="none" cap="none" strike="noStrike"/>
          </a:p>
        </p:txBody>
      </p:sp>
      <p:sp>
        <p:nvSpPr>
          <p:cNvPr id="357" name="Google Shape;357;p14"/>
          <p:cNvSpPr/>
          <p:nvPr/>
        </p:nvSpPr>
        <p:spPr>
          <a:xfrm>
            <a:off x="617458" y="1519595"/>
            <a:ext cx="13589079" cy="19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950"/>
              <a:buFont typeface="Noto Sans TC"/>
              <a:buNone/>
            </a:pPr>
            <a:r>
              <a:rPr b="1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Key Correlations</a:t>
            </a:r>
            <a:r>
              <a:rPr b="0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endParaRPr b="0" i="0" sz="950" u="none" cap="none" strike="noStrike"/>
          </a:p>
        </p:txBody>
      </p:sp>
      <p:sp>
        <p:nvSpPr>
          <p:cNvPr id="358" name="Google Shape;358;p14"/>
          <p:cNvSpPr/>
          <p:nvPr/>
        </p:nvSpPr>
        <p:spPr>
          <a:xfrm>
            <a:off x="811292" y="1755696"/>
            <a:ext cx="13395246" cy="201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950"/>
              <a:buFont typeface="Consolas"/>
              <a:buNone/>
            </a:pPr>
            <a:r>
              <a:rPr b="0" i="0" lang="en-US" sz="950" u="none" cap="none" strike="noStrike">
                <a:solidFill>
                  <a:srgbClr val="74586E"/>
                </a:solidFill>
                <a:highlight>
                  <a:srgbClr val="CCDCFF"/>
                </a:highlight>
                <a:latin typeface="Consolas"/>
                <a:ea typeface="Consolas"/>
                <a:cs typeface="Consolas"/>
                <a:sym typeface="Consolas"/>
              </a:rPr>
              <a:t>OutstandingBalance</a:t>
            </a:r>
            <a:r>
              <a:rPr b="0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and </a:t>
            </a:r>
            <a:r>
              <a:rPr b="0" i="0" lang="en-US" sz="950" u="none" cap="none" strike="noStrike">
                <a:solidFill>
                  <a:srgbClr val="74586E"/>
                </a:solidFill>
                <a:highlight>
                  <a:srgbClr val="CCDCFF"/>
                </a:highlight>
                <a:latin typeface="Consolas"/>
                <a:ea typeface="Consolas"/>
                <a:cs typeface="Consolas"/>
                <a:sym typeface="Consolas"/>
              </a:rPr>
              <a:t>Cumulative_defaults</a:t>
            </a:r>
            <a:r>
              <a:rPr b="0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show moderate positive correlations.</a:t>
            </a:r>
            <a:endParaRPr b="0" i="0" sz="950" u="none" cap="none" strike="noStrike"/>
          </a:p>
        </p:txBody>
      </p:sp>
      <p:sp>
        <p:nvSpPr>
          <p:cNvPr id="359" name="Google Shape;359;p14"/>
          <p:cNvSpPr/>
          <p:nvPr/>
        </p:nvSpPr>
        <p:spPr>
          <a:xfrm>
            <a:off x="811292" y="1999417"/>
            <a:ext cx="13395246" cy="201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950"/>
              <a:buFont typeface="Consolas"/>
              <a:buNone/>
            </a:pPr>
            <a:r>
              <a:rPr b="0" i="0" lang="en-US" sz="950" u="none" cap="none" strike="noStrike">
                <a:solidFill>
                  <a:srgbClr val="74586E"/>
                </a:solidFill>
                <a:highlight>
                  <a:srgbClr val="CCDCFF"/>
                </a:highlight>
                <a:latin typeface="Consolas"/>
                <a:ea typeface="Consolas"/>
                <a:cs typeface="Consolas"/>
                <a:sym typeface="Consolas"/>
              </a:rPr>
              <a:t>PA_Duration_Days</a:t>
            </a:r>
            <a:r>
              <a:rPr b="0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has correlations with </a:t>
            </a:r>
            <a:r>
              <a:rPr b="0" i="0" lang="en-US" sz="950" u="none" cap="none" strike="noStrike">
                <a:solidFill>
                  <a:srgbClr val="74586E"/>
                </a:solidFill>
                <a:highlight>
                  <a:srgbClr val="CCDCFF"/>
                </a:highlight>
                <a:latin typeface="Consolas"/>
                <a:ea typeface="Consolas"/>
                <a:cs typeface="Consolas"/>
                <a:sym typeface="Consolas"/>
              </a:rPr>
              <a:t>PaymentScheduleInstalmentAmount</a:t>
            </a:r>
            <a:r>
              <a:rPr b="0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and </a:t>
            </a:r>
            <a:r>
              <a:rPr b="0" i="0" lang="en-US" sz="950" u="none" cap="none" strike="noStrike">
                <a:solidFill>
                  <a:srgbClr val="74586E"/>
                </a:solidFill>
                <a:highlight>
                  <a:srgbClr val="CCDCFF"/>
                </a:highlight>
                <a:latin typeface="Consolas"/>
                <a:ea typeface="Consolas"/>
                <a:cs typeface="Consolas"/>
                <a:sym typeface="Consolas"/>
              </a:rPr>
              <a:t>OutstandingBalance</a:t>
            </a:r>
            <a:r>
              <a:rPr b="0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indicating that the duration of a payment arrangement could impact the total outstanding balance.</a:t>
            </a:r>
            <a:endParaRPr b="0" i="0" sz="950" u="none" cap="none" strike="noStrike"/>
          </a:p>
        </p:txBody>
      </p:sp>
      <p:sp>
        <p:nvSpPr>
          <p:cNvPr id="360" name="Google Shape;360;p14"/>
          <p:cNvSpPr/>
          <p:nvPr/>
        </p:nvSpPr>
        <p:spPr>
          <a:xfrm>
            <a:off x="423862" y="2336959"/>
            <a:ext cx="13782675" cy="19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950"/>
              <a:buFont typeface="Noto Sans TC"/>
              <a:buNone/>
            </a:pPr>
            <a:r>
              <a:rPr b="1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Visual</a:t>
            </a:r>
            <a:r>
              <a:rPr b="0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endParaRPr b="0" i="0" sz="950" u="none" cap="none" strike="noStrike"/>
          </a:p>
        </p:txBody>
      </p:sp>
      <p:sp>
        <p:nvSpPr>
          <p:cNvPr id="361" name="Google Shape;361;p14"/>
          <p:cNvSpPr/>
          <p:nvPr/>
        </p:nvSpPr>
        <p:spPr>
          <a:xfrm>
            <a:off x="617458" y="2666881"/>
            <a:ext cx="13589079" cy="19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950"/>
              <a:buFont typeface="Noto Sans TC"/>
              <a:buNone/>
            </a:pPr>
            <a:r>
              <a:rPr b="1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Heatmap</a:t>
            </a:r>
            <a:r>
              <a:rPr b="0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Correlation matrix of all numeric variables with detailed annotations.</a:t>
            </a:r>
            <a:endParaRPr b="0" i="0" sz="950" u="none" cap="none" strike="noStrike"/>
          </a:p>
        </p:txBody>
      </p:sp>
      <p:sp>
        <p:nvSpPr>
          <p:cNvPr id="362" name="Google Shape;362;p14"/>
          <p:cNvSpPr/>
          <p:nvPr/>
        </p:nvSpPr>
        <p:spPr>
          <a:xfrm>
            <a:off x="811292" y="2902982"/>
            <a:ext cx="13395246" cy="19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950"/>
              <a:buFont typeface="Noto Sans TC"/>
              <a:buChar char="•"/>
            </a:pPr>
            <a:r>
              <a:rPr b="0" i="0" lang="en-US" sz="9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This heatmap allows quick identification of strongly correlated features for model consideration.</a:t>
            </a:r>
            <a:endParaRPr b="0" i="0" sz="950" u="none" cap="none" strike="noStrike"/>
          </a:p>
        </p:txBody>
      </p:sp>
      <p:pic>
        <p:nvPicPr>
          <p:cNvPr descr="preencoded.png" id="363" name="Google Shape;3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862" y="3232904"/>
            <a:ext cx="6708815" cy="4472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"/>
          <p:cNvSpPr/>
          <p:nvPr/>
        </p:nvSpPr>
        <p:spPr>
          <a:xfrm>
            <a:off x="630079" y="495062"/>
            <a:ext cx="9190434" cy="562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3500"/>
              <a:buFont typeface="Sora Medium"/>
              <a:buNone/>
            </a:pPr>
            <a:r>
              <a:rPr b="1" i="0" lang="en-US" sz="35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EDA: Outstanding Balance by PA_Status</a:t>
            </a:r>
            <a:endParaRPr b="0" i="0" sz="3500" u="none" cap="none" strike="noStrike"/>
          </a:p>
        </p:txBody>
      </p:sp>
      <p:sp>
        <p:nvSpPr>
          <p:cNvPr id="371" name="Google Shape;371;p15"/>
          <p:cNvSpPr/>
          <p:nvPr/>
        </p:nvSpPr>
        <p:spPr>
          <a:xfrm>
            <a:off x="917972" y="1417677"/>
            <a:ext cx="13082349" cy="288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400"/>
              <a:buFont typeface="Noto Sans TC"/>
              <a:buNone/>
            </a:pPr>
            <a:r>
              <a:rPr b="1" i="0" lang="en-US" sz="14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Wide Range of Balances</a:t>
            </a:r>
            <a:r>
              <a:rPr b="0" i="0" lang="en-US" sz="14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Significant variation in outstanding balances across different statuses.</a:t>
            </a:r>
            <a:endParaRPr b="0" i="0" sz="1400" u="none" cap="none" strike="noStrike"/>
          </a:p>
        </p:txBody>
      </p:sp>
      <p:sp>
        <p:nvSpPr>
          <p:cNvPr id="372" name="Google Shape;372;p15"/>
          <p:cNvSpPr/>
          <p:nvPr/>
        </p:nvSpPr>
        <p:spPr>
          <a:xfrm>
            <a:off x="917972" y="1768673"/>
            <a:ext cx="13082349" cy="288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400"/>
              <a:buFont typeface="Noto Sans TC"/>
              <a:buNone/>
            </a:pPr>
            <a:r>
              <a:rPr b="1" i="0" lang="en-US" sz="14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High Outliers</a:t>
            </a:r>
            <a:r>
              <a:rPr b="0" i="0" lang="en-US" sz="14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Some statuses (e.g., defaults, canceled) show high outliers, indicating large unpaid amounts.</a:t>
            </a:r>
            <a:endParaRPr b="0" i="0" sz="1400" u="none" cap="none" strike="noStrike"/>
          </a:p>
        </p:txBody>
      </p:sp>
      <p:pic>
        <p:nvPicPr>
          <p:cNvPr descr="preencoded.png" id="373" name="Google Shape;3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79" y="2259211"/>
            <a:ext cx="13370243" cy="57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5"/>
          <p:cNvSpPr/>
          <p:nvPr/>
        </p:nvSpPr>
        <p:spPr>
          <a:xfrm>
            <a:off x="630079" y="8191738"/>
            <a:ext cx="13370243" cy="288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Shows how outstanding balances vary across different PA statuses.</a:t>
            </a:r>
            <a:endParaRPr b="0" i="0" sz="1400" u="none" cap="none" strike="noStrike"/>
          </a:p>
        </p:txBody>
      </p:sp>
      <p:pic>
        <p:nvPicPr>
          <p:cNvPr descr="preencoded.png" id="375" name="Google Shape;3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1" name="Google Shape;3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3680" y="0"/>
            <a:ext cx="804672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2" name="Google Shape;3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1288" y="2369820"/>
            <a:ext cx="5821680" cy="348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6"/>
          <p:cNvSpPr/>
          <p:nvPr/>
        </p:nvSpPr>
        <p:spPr>
          <a:xfrm>
            <a:off x="739735" y="581144"/>
            <a:ext cx="5835729" cy="1320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150"/>
              <a:buFont typeface="Sora Medium"/>
              <a:buNone/>
            </a:pPr>
            <a:r>
              <a:rPr b="1" i="0" lang="en-US" sz="41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Modeling and Focus on Default Detection</a:t>
            </a:r>
            <a:endParaRPr b="0" i="0" sz="4150" u="none" cap="none" strike="noStrike"/>
          </a:p>
        </p:txBody>
      </p:sp>
      <p:sp>
        <p:nvSpPr>
          <p:cNvPr id="384" name="Google Shape;384;p16"/>
          <p:cNvSpPr/>
          <p:nvPr/>
        </p:nvSpPr>
        <p:spPr>
          <a:xfrm>
            <a:off x="1077873" y="2218968"/>
            <a:ext cx="5497592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50"/>
              <a:buFont typeface="Noto Sans TC"/>
              <a:buNone/>
            </a:pPr>
            <a:r>
              <a:rPr b="1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Model Overview</a:t>
            </a:r>
            <a:r>
              <a:rPr b="0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The RandomForest model shows an overall accuracy of 86%.</a:t>
            </a:r>
            <a:endParaRPr b="0" i="0" sz="1650" u="none" cap="none" strike="noStrike"/>
          </a:p>
        </p:txBody>
      </p:sp>
      <p:sp>
        <p:nvSpPr>
          <p:cNvPr id="385" name="Google Shape;385;p16"/>
          <p:cNvSpPr/>
          <p:nvPr/>
        </p:nvSpPr>
        <p:spPr>
          <a:xfrm>
            <a:off x="1077873" y="2969181"/>
            <a:ext cx="5497592" cy="1014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50"/>
              <a:buFont typeface="Noto Sans TC"/>
              <a:buNone/>
            </a:pPr>
            <a:r>
              <a:rPr b="1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Key Insight</a:t>
            </a:r>
            <a:r>
              <a:rPr b="0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We are less concerned about the overall accuracy, as the primary goal is to improve the model's ability to detect </a:t>
            </a:r>
            <a:r>
              <a:rPr b="1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defaults (class 1)</a:t>
            </a:r>
            <a:r>
              <a:rPr b="0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650" u="none" cap="none" strike="noStrike"/>
          </a:p>
        </p:txBody>
      </p:sp>
      <p:sp>
        <p:nvSpPr>
          <p:cNvPr id="386" name="Google Shape;386;p16"/>
          <p:cNvSpPr/>
          <p:nvPr/>
        </p:nvSpPr>
        <p:spPr>
          <a:xfrm>
            <a:off x="1077873" y="4057531"/>
            <a:ext cx="5497592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50"/>
              <a:buFont typeface="Noto Sans TC"/>
              <a:buNone/>
            </a:pPr>
            <a:r>
              <a:rPr b="1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Confusion Matrix Analysis</a:t>
            </a:r>
            <a:r>
              <a:rPr b="0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endParaRPr b="0" i="0" sz="1650" u="none" cap="none" strike="noStrike"/>
          </a:p>
        </p:txBody>
      </p:sp>
      <p:sp>
        <p:nvSpPr>
          <p:cNvPr id="387" name="Google Shape;387;p16"/>
          <p:cNvSpPr/>
          <p:nvPr/>
        </p:nvSpPr>
        <p:spPr>
          <a:xfrm>
            <a:off x="1077873" y="4469606"/>
            <a:ext cx="5497592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50"/>
              <a:buFont typeface="Noto Sans TC"/>
              <a:buNone/>
            </a:pPr>
            <a:r>
              <a:rPr b="0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Correctly classified </a:t>
            </a:r>
            <a:r>
              <a:rPr b="1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1,588</a:t>
            </a:r>
            <a:r>
              <a:rPr b="0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defaulters, but missed </a:t>
            </a:r>
            <a:r>
              <a:rPr b="1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2,229</a:t>
            </a:r>
            <a:r>
              <a:rPr b="0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actual defaults.</a:t>
            </a:r>
            <a:endParaRPr b="0" i="0" sz="1650" u="none" cap="none" strike="noStrike"/>
          </a:p>
        </p:txBody>
      </p:sp>
      <p:sp>
        <p:nvSpPr>
          <p:cNvPr id="388" name="Google Shape;388;p16"/>
          <p:cNvSpPr/>
          <p:nvPr/>
        </p:nvSpPr>
        <p:spPr>
          <a:xfrm>
            <a:off x="1077873" y="5219819"/>
            <a:ext cx="5497592" cy="1014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50"/>
              <a:buFont typeface="Noto Sans TC"/>
              <a:buChar char="•"/>
            </a:pPr>
            <a:r>
              <a:rPr b="0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Precision for defaulters (class 1) is 0.74, while recall is 0.42, indicating room for improvement in identifying more defaulters.</a:t>
            </a:r>
            <a:endParaRPr b="0" i="0" sz="1650" u="none" cap="none" strike="noStrike"/>
          </a:p>
        </p:txBody>
      </p:sp>
      <p:sp>
        <p:nvSpPr>
          <p:cNvPr id="389" name="Google Shape;389;p16"/>
          <p:cNvSpPr/>
          <p:nvPr/>
        </p:nvSpPr>
        <p:spPr>
          <a:xfrm>
            <a:off x="1077873" y="6308169"/>
            <a:ext cx="5497592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650"/>
              <a:buFont typeface="Noto Sans TC"/>
              <a:buNone/>
            </a:pPr>
            <a:r>
              <a:rPr b="1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Next Step</a:t>
            </a:r>
            <a:r>
              <a:rPr b="0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</a:t>
            </a:r>
            <a:r>
              <a:rPr b="1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Feature engineering</a:t>
            </a:r>
            <a:r>
              <a:rPr b="0" i="0" lang="en-US" sz="16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will be applied to enhance the model’s default detection capability.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"/>
          <p:cNvSpPr/>
          <p:nvPr/>
        </p:nvSpPr>
        <p:spPr>
          <a:xfrm>
            <a:off x="653177" y="513159"/>
            <a:ext cx="12536448" cy="583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3650"/>
              <a:buFont typeface="Sora Medium"/>
              <a:buNone/>
            </a:pPr>
            <a:r>
              <a:rPr b="1" i="0" lang="en-US" sz="36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Key Feature Analysis through Pairplots and Boxplots</a:t>
            </a:r>
            <a:endParaRPr b="0" i="0" sz="3650" u="none" cap="none" strike="noStrike"/>
          </a:p>
        </p:txBody>
      </p:sp>
      <p:sp>
        <p:nvSpPr>
          <p:cNvPr id="396" name="Google Shape;396;p17"/>
          <p:cNvSpPr/>
          <p:nvPr/>
        </p:nvSpPr>
        <p:spPr>
          <a:xfrm>
            <a:off x="951786" y="1376243"/>
            <a:ext cx="13025438" cy="612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450"/>
              <a:buFont typeface="Noto Sans TC"/>
              <a:buNone/>
            </a:pPr>
            <a:r>
              <a:rPr b="1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Pairplot Analysis</a:t>
            </a:r>
            <a:r>
              <a:rPr b="0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The pairplot visualizes relationships between key variables such as </a:t>
            </a:r>
            <a:r>
              <a:rPr b="0" i="0" lang="en-US" sz="1450" u="none" cap="none" strike="noStrike">
                <a:solidFill>
                  <a:srgbClr val="74586E"/>
                </a:solidFill>
                <a:highlight>
                  <a:srgbClr val="CCDCFF"/>
                </a:highlight>
                <a:latin typeface="Consolas"/>
                <a:ea typeface="Consolas"/>
                <a:cs typeface="Consolas"/>
                <a:sym typeface="Consolas"/>
              </a:rPr>
              <a:t>OutstandingBalance</a:t>
            </a:r>
            <a:r>
              <a:rPr b="0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</a:t>
            </a:r>
            <a:r>
              <a:rPr b="0" i="0" lang="en-US" sz="1450" u="none" cap="none" strike="noStrike">
                <a:solidFill>
                  <a:srgbClr val="74586E"/>
                </a:solidFill>
                <a:highlight>
                  <a:srgbClr val="CCDCFF"/>
                </a:highlight>
                <a:latin typeface="Consolas"/>
                <a:ea typeface="Consolas"/>
                <a:cs typeface="Consolas"/>
                <a:sym typeface="Consolas"/>
              </a:rPr>
              <a:t>PaymentScheduleInstalmentAmount</a:t>
            </a:r>
            <a:r>
              <a:rPr b="0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</a:t>
            </a:r>
            <a:r>
              <a:rPr b="0" i="0" lang="en-US" sz="1450" u="none" cap="none" strike="noStrike">
                <a:solidFill>
                  <a:srgbClr val="74586E"/>
                </a:solidFill>
                <a:highlight>
                  <a:srgbClr val="CCDCFF"/>
                </a:highlight>
                <a:latin typeface="Consolas"/>
                <a:ea typeface="Consolas"/>
                <a:cs typeface="Consolas"/>
                <a:sym typeface="Consolas"/>
              </a:rPr>
              <a:t>Cumulative_defaults</a:t>
            </a:r>
            <a:r>
              <a:rPr b="0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and </a:t>
            </a:r>
            <a:r>
              <a:rPr b="0" i="0" lang="en-US" sz="1450" u="none" cap="none" strike="noStrike">
                <a:solidFill>
                  <a:srgbClr val="74586E"/>
                </a:solidFill>
                <a:highlight>
                  <a:srgbClr val="CCDCFF"/>
                </a:highlight>
                <a:latin typeface="Consolas"/>
                <a:ea typeface="Consolas"/>
                <a:cs typeface="Consolas"/>
                <a:sym typeface="Consolas"/>
              </a:rPr>
              <a:t>PA_Duration_Days</a:t>
            </a:r>
            <a:r>
              <a:rPr b="0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across the defaulted and non-defaulted groups.</a:t>
            </a:r>
            <a:endParaRPr b="0" i="0" sz="1450" u="none" cap="none" strike="noStrike"/>
          </a:p>
        </p:txBody>
      </p:sp>
      <p:sp>
        <p:nvSpPr>
          <p:cNvPr id="397" name="Google Shape;397;p17"/>
          <p:cNvSpPr/>
          <p:nvPr/>
        </p:nvSpPr>
        <p:spPr>
          <a:xfrm>
            <a:off x="951786" y="2053947"/>
            <a:ext cx="13025438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450"/>
              <a:buFont typeface="Noto Sans TC"/>
              <a:buNone/>
            </a:pPr>
            <a:r>
              <a:rPr b="1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Boxplot Analysis</a:t>
            </a:r>
            <a:r>
              <a:rPr b="0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The boxplot illustrates the differences in </a:t>
            </a:r>
            <a:r>
              <a:rPr b="0" i="0" lang="en-US" sz="1450" u="none" cap="none" strike="noStrike">
                <a:solidFill>
                  <a:srgbClr val="74586E"/>
                </a:solidFill>
                <a:highlight>
                  <a:srgbClr val="CCDCFF"/>
                </a:highlight>
                <a:latin typeface="Consolas"/>
                <a:ea typeface="Consolas"/>
                <a:cs typeface="Consolas"/>
                <a:sym typeface="Consolas"/>
              </a:rPr>
              <a:t>OutstandingBalance</a:t>
            </a:r>
            <a:r>
              <a:rPr b="0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across the PA_Status categories, revealing that higher balances are more prevalent in default cases.</a:t>
            </a:r>
            <a:endParaRPr b="0" i="0" sz="1450" u="none" cap="none" strike="noStrike"/>
          </a:p>
        </p:txBody>
      </p:sp>
      <p:sp>
        <p:nvSpPr>
          <p:cNvPr id="398" name="Google Shape;398;p17"/>
          <p:cNvSpPr/>
          <p:nvPr/>
        </p:nvSpPr>
        <p:spPr>
          <a:xfrm>
            <a:off x="653177" y="2868692"/>
            <a:ext cx="13324046" cy="29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450"/>
              <a:buFont typeface="Noto Sans TC"/>
              <a:buNone/>
            </a:pPr>
            <a:r>
              <a:rPr b="1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Visual</a:t>
            </a:r>
            <a:r>
              <a:rPr b="0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endParaRPr b="0" i="0" sz="1450" u="none" cap="none" strike="noStrike"/>
          </a:p>
        </p:txBody>
      </p:sp>
      <p:sp>
        <p:nvSpPr>
          <p:cNvPr id="399" name="Google Shape;399;p17"/>
          <p:cNvSpPr/>
          <p:nvPr/>
        </p:nvSpPr>
        <p:spPr>
          <a:xfrm>
            <a:off x="951786" y="3377208"/>
            <a:ext cx="13025438" cy="29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450"/>
              <a:buFont typeface="Noto Sans TC"/>
              <a:buNone/>
            </a:pPr>
            <a:r>
              <a:rPr b="1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Pairplot</a:t>
            </a:r>
            <a:r>
              <a:rPr b="0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Showcasing relationships between key variables and their interaction with default status.</a:t>
            </a:r>
            <a:endParaRPr b="0" i="0" sz="1450" u="none" cap="none" strike="noStrike"/>
          </a:p>
        </p:txBody>
      </p:sp>
      <p:sp>
        <p:nvSpPr>
          <p:cNvPr id="400" name="Google Shape;400;p17"/>
          <p:cNvSpPr/>
          <p:nvPr/>
        </p:nvSpPr>
        <p:spPr>
          <a:xfrm>
            <a:off x="951786" y="3741063"/>
            <a:ext cx="13025438" cy="30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450"/>
              <a:buFont typeface="Noto Sans TC"/>
              <a:buNone/>
            </a:pPr>
            <a:r>
              <a:rPr b="1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Boxplot</a:t>
            </a:r>
            <a:r>
              <a:rPr b="0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Distribution of </a:t>
            </a:r>
            <a:r>
              <a:rPr b="0" i="0" lang="en-US" sz="1450" u="none" cap="none" strike="noStrike">
                <a:solidFill>
                  <a:srgbClr val="74586E"/>
                </a:solidFill>
                <a:highlight>
                  <a:srgbClr val="CCDCFF"/>
                </a:highlight>
                <a:latin typeface="Consolas"/>
                <a:ea typeface="Consolas"/>
                <a:cs typeface="Consolas"/>
                <a:sym typeface="Consolas"/>
              </a:rPr>
              <a:t>OutstandingBalance</a:t>
            </a:r>
            <a:r>
              <a:rPr b="0" i="0" lang="en-US" sz="14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across PA_Status categories, emphasizing the difference between defaulted and non-defaulted debtors.</a:t>
            </a:r>
            <a:endParaRPr b="0" i="0" sz="1450" u="none" cap="none" strike="noStrike"/>
          </a:p>
        </p:txBody>
      </p:sp>
      <p:pic>
        <p:nvPicPr>
          <p:cNvPr descr="preencoded.png" id="401" name="Google Shape;4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77" y="4257199"/>
            <a:ext cx="5142667" cy="276772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7"/>
          <p:cNvSpPr/>
          <p:nvPr/>
        </p:nvSpPr>
        <p:spPr>
          <a:xfrm>
            <a:off x="653177" y="7234833"/>
            <a:ext cx="13324046" cy="29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  <p:pic>
        <p:nvPicPr>
          <p:cNvPr descr="preencoded.png" id="403" name="Google Shape;4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9" name="Google Shape;4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3680" y="0"/>
            <a:ext cx="804672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381" y="2278380"/>
            <a:ext cx="5852160" cy="3672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8"/>
          <p:cNvSpPr/>
          <p:nvPr/>
        </p:nvSpPr>
        <p:spPr>
          <a:xfrm>
            <a:off x="786527" y="618053"/>
            <a:ext cx="5742146" cy="1404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400"/>
              <a:buFont typeface="Sora Medium"/>
              <a:buNone/>
            </a:pPr>
            <a:r>
              <a:rPr b="1" i="0" lang="en-US" sz="44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Results after feature engineering</a:t>
            </a:r>
            <a:endParaRPr b="0" i="0" sz="4400" u="none" cap="none" strike="noStrike"/>
          </a:p>
        </p:txBody>
      </p:sp>
      <p:sp>
        <p:nvSpPr>
          <p:cNvPr id="412" name="Google Shape;412;p18"/>
          <p:cNvSpPr/>
          <p:nvPr/>
        </p:nvSpPr>
        <p:spPr>
          <a:xfrm>
            <a:off x="1146096" y="2359581"/>
            <a:ext cx="5382578" cy="143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Improvement in Precision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The precision for defaulters (class 1) increased to </a:t>
            </a: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0.74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meaning when the model predicts a default, it's more likely to be correct.</a:t>
            </a:r>
            <a:endParaRPr b="0" i="0" sz="1750" u="none" cap="none" strike="noStrike"/>
          </a:p>
        </p:txBody>
      </p:sp>
      <p:sp>
        <p:nvSpPr>
          <p:cNvPr id="413" name="Google Shape;413;p18"/>
          <p:cNvSpPr/>
          <p:nvPr/>
        </p:nvSpPr>
        <p:spPr>
          <a:xfrm>
            <a:off x="1146096" y="3876437"/>
            <a:ext cx="5382578" cy="719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Consistent Overall Accuracy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The model's overall accuracy remains strong at </a:t>
            </a: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0.86085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750" u="none" cap="none" strike="noStrike"/>
          </a:p>
        </p:txBody>
      </p:sp>
      <p:sp>
        <p:nvSpPr>
          <p:cNvPr id="414" name="Google Shape;414;p18"/>
          <p:cNvSpPr/>
          <p:nvPr/>
        </p:nvSpPr>
        <p:spPr>
          <a:xfrm>
            <a:off x="1146096" y="4674156"/>
            <a:ext cx="5382578" cy="1078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Persistent Recall Issue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The recall for defaulters dropped to </a:t>
            </a: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0.42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indicating the model still fails to identify a significant number of actual defaulters.</a:t>
            </a:r>
            <a:endParaRPr b="0" i="0" sz="1750" u="none" cap="none" strike="noStrike"/>
          </a:p>
        </p:txBody>
      </p:sp>
      <p:sp>
        <p:nvSpPr>
          <p:cNvPr id="415" name="Google Shape;415;p18"/>
          <p:cNvSpPr/>
          <p:nvPr/>
        </p:nvSpPr>
        <p:spPr>
          <a:xfrm>
            <a:off x="1146096" y="5831443"/>
            <a:ext cx="5382578" cy="1078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Key Concern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Misclassification of defaulters as non-defaulters remains a major issue that needs to be resolved to improve default prediction.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1" name="Google Shape;4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3680" y="0"/>
            <a:ext cx="8046720" cy="82334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2" name="Google Shape;4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5688" y="2287905"/>
            <a:ext cx="589788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9"/>
          <p:cNvSpPr/>
          <p:nvPr/>
        </p:nvSpPr>
        <p:spPr>
          <a:xfrm>
            <a:off x="667941" y="524828"/>
            <a:ext cx="5979319" cy="119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3750"/>
              <a:buFont typeface="Sora Medium"/>
              <a:buNone/>
            </a:pPr>
            <a:r>
              <a:rPr b="1" i="0" lang="en-US" sz="37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Model Performance After Tuning</a:t>
            </a:r>
            <a:endParaRPr b="0" i="0" sz="3750" u="none" cap="none" strike="noStrike"/>
          </a:p>
        </p:txBody>
      </p:sp>
      <p:sp>
        <p:nvSpPr>
          <p:cNvPr id="424" name="Google Shape;424;p19"/>
          <p:cNvSpPr/>
          <p:nvPr/>
        </p:nvSpPr>
        <p:spPr>
          <a:xfrm>
            <a:off x="667941" y="2003584"/>
            <a:ext cx="5979319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Noto Sans TC"/>
              <a:buNone/>
            </a:pPr>
            <a:r>
              <a:rPr b="1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Tuning:</a:t>
            </a:r>
            <a:endParaRPr b="0" i="0" sz="1500" u="none" cap="none" strike="noStrike"/>
          </a:p>
        </p:txBody>
      </p:sp>
      <p:sp>
        <p:nvSpPr>
          <p:cNvPr id="425" name="Google Shape;425;p19"/>
          <p:cNvSpPr/>
          <p:nvPr/>
        </p:nvSpPr>
        <p:spPr>
          <a:xfrm>
            <a:off x="973217" y="2523530"/>
            <a:ext cx="5674043" cy="61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Noto Sans TC"/>
              <a:buNone/>
            </a:pPr>
            <a:r>
              <a:rPr b="1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SMOTE</a:t>
            </a:r>
            <a:r>
              <a:rPr b="0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Oversampled the minority class (defaulters) to handle class imbalance.</a:t>
            </a:r>
            <a:endParaRPr b="0" i="0" sz="1500" u="none" cap="none" strike="noStrike"/>
          </a:p>
        </p:txBody>
      </p:sp>
      <p:sp>
        <p:nvSpPr>
          <p:cNvPr id="426" name="Google Shape;426;p19"/>
          <p:cNvSpPr/>
          <p:nvPr/>
        </p:nvSpPr>
        <p:spPr>
          <a:xfrm>
            <a:off x="973217" y="3200876"/>
            <a:ext cx="5674043" cy="61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Noto Sans TC"/>
              <a:buNone/>
            </a:pPr>
            <a:r>
              <a:rPr b="1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Class Weighting</a:t>
            </a:r>
            <a:r>
              <a:rPr b="0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Penalized the model for misclassifying defaulters with a 1:3 weight ratio.</a:t>
            </a:r>
            <a:endParaRPr b="0" i="0" sz="1500" u="none" cap="none" strike="noStrike"/>
          </a:p>
        </p:txBody>
      </p:sp>
      <p:sp>
        <p:nvSpPr>
          <p:cNvPr id="427" name="Google Shape;427;p19"/>
          <p:cNvSpPr/>
          <p:nvPr/>
        </p:nvSpPr>
        <p:spPr>
          <a:xfrm>
            <a:off x="973217" y="3878223"/>
            <a:ext cx="5674043" cy="61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Noto Sans TC"/>
              <a:buNone/>
            </a:pPr>
            <a:r>
              <a:rPr b="1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Threshold Adjustment</a:t>
            </a:r>
            <a:r>
              <a:rPr b="0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Tuned the classification threshold to 0.4 for better recall of defaulters.</a:t>
            </a:r>
            <a:endParaRPr b="0" i="0" sz="1500" u="none" cap="none" strike="noStrike"/>
          </a:p>
        </p:txBody>
      </p:sp>
      <p:sp>
        <p:nvSpPr>
          <p:cNvPr id="428" name="Google Shape;428;p19"/>
          <p:cNvSpPr/>
          <p:nvPr/>
        </p:nvSpPr>
        <p:spPr>
          <a:xfrm>
            <a:off x="667941" y="4703445"/>
            <a:ext cx="5979319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Noto Sans TC"/>
              <a:buNone/>
            </a:pPr>
            <a:r>
              <a:rPr b="1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Results:</a:t>
            </a:r>
            <a:endParaRPr b="0" i="0" sz="1500" u="none" cap="none" strike="noStrike"/>
          </a:p>
        </p:txBody>
      </p:sp>
      <p:sp>
        <p:nvSpPr>
          <p:cNvPr id="429" name="Google Shape;429;p19"/>
          <p:cNvSpPr/>
          <p:nvPr/>
        </p:nvSpPr>
        <p:spPr>
          <a:xfrm>
            <a:off x="973217" y="5223391"/>
            <a:ext cx="5674043" cy="61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Noto Sans TC"/>
              <a:buNone/>
            </a:pPr>
            <a:r>
              <a:rPr b="1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Recall for Defaulters</a:t>
            </a:r>
            <a:r>
              <a:rPr b="0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Improved to </a:t>
            </a:r>
            <a:r>
              <a:rPr b="1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1.00</a:t>
            </a:r>
            <a:r>
              <a:rPr b="0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correctly identifying all defaulters.</a:t>
            </a:r>
            <a:endParaRPr b="0" i="0" sz="1500" u="none" cap="none" strike="noStrike"/>
          </a:p>
        </p:txBody>
      </p:sp>
      <p:sp>
        <p:nvSpPr>
          <p:cNvPr id="430" name="Google Shape;430;p19"/>
          <p:cNvSpPr/>
          <p:nvPr/>
        </p:nvSpPr>
        <p:spPr>
          <a:xfrm>
            <a:off x="973217" y="5900738"/>
            <a:ext cx="5674043" cy="61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Noto Sans TC"/>
              <a:buNone/>
            </a:pPr>
            <a:r>
              <a:rPr b="1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Precision for Defaulters</a:t>
            </a:r>
            <a:r>
              <a:rPr b="0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Dropped to </a:t>
            </a:r>
            <a:r>
              <a:rPr b="1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0.49</a:t>
            </a:r>
            <a:r>
              <a:rPr b="0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but recall was prioritized.</a:t>
            </a:r>
            <a:endParaRPr b="0" i="0" sz="1500" u="none" cap="none" strike="noStrike"/>
          </a:p>
        </p:txBody>
      </p:sp>
      <p:sp>
        <p:nvSpPr>
          <p:cNvPr id="431" name="Google Shape;431;p19"/>
          <p:cNvSpPr/>
          <p:nvPr/>
        </p:nvSpPr>
        <p:spPr>
          <a:xfrm>
            <a:off x="973217" y="6578084"/>
            <a:ext cx="5674043" cy="61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Noto Sans TC"/>
              <a:buNone/>
            </a:pPr>
            <a:r>
              <a:rPr b="1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Accuracy</a:t>
            </a:r>
            <a:r>
              <a:rPr b="0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Decreased to </a:t>
            </a:r>
            <a:r>
              <a:rPr b="1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79.88%</a:t>
            </a:r>
            <a:r>
              <a:rPr b="0" i="0" lang="en-US" sz="15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, but the goal of predicting defaulters accurately was achieved.</a:t>
            </a:r>
            <a:endParaRPr b="0" i="0" sz="1500" u="none" cap="none" strike="noStrike"/>
          </a:p>
        </p:txBody>
      </p:sp>
      <p:sp>
        <p:nvSpPr>
          <p:cNvPr id="432" name="Google Shape;432;p19"/>
          <p:cNvSpPr/>
          <p:nvPr/>
        </p:nvSpPr>
        <p:spPr>
          <a:xfrm>
            <a:off x="667941" y="7403306"/>
            <a:ext cx="5979319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793790" y="623768"/>
            <a:ext cx="609957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450"/>
              <a:buFont typeface="Sora Medium"/>
              <a:buNone/>
            </a:pPr>
            <a:r>
              <a:rPr b="1" i="0" lang="en-US" sz="44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Meet Our Team DAaS</a:t>
            </a:r>
            <a:endParaRPr b="0" i="0" sz="4450" u="none" cap="none" strike="noStrike"/>
          </a:p>
        </p:txBody>
      </p:sp>
      <p:sp>
        <p:nvSpPr>
          <p:cNvPr id="99" name="Google Shape;99;p2"/>
          <p:cNvSpPr/>
          <p:nvPr/>
        </p:nvSpPr>
        <p:spPr>
          <a:xfrm>
            <a:off x="793790" y="1927860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8C9EE5"/>
          </a:solidFill>
          <a:ln cap="flat" cmpd="sng" w="38100">
            <a:solidFill>
              <a:srgbClr val="8C9EE5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1417439" y="19278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John Gehman</a:t>
            </a:r>
            <a:endParaRPr b="0" i="0" sz="2200" u="none" cap="none" strike="noStrike"/>
          </a:p>
        </p:txBody>
      </p:sp>
      <p:sp>
        <p:nvSpPr>
          <p:cNvPr id="101" name="Google Shape;101;p2"/>
          <p:cNvSpPr/>
          <p:nvPr/>
        </p:nvSpPr>
        <p:spPr>
          <a:xfrm>
            <a:off x="1417439" y="2418278"/>
            <a:ext cx="578441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Managing Technical Specialist.</a:t>
            </a:r>
            <a:endParaRPr b="0" i="0" sz="1750" u="none" cap="none" strike="noStrike"/>
          </a:p>
        </p:txBody>
      </p:sp>
      <p:sp>
        <p:nvSpPr>
          <p:cNvPr id="102" name="Google Shape;102;p2"/>
          <p:cNvSpPr/>
          <p:nvPr/>
        </p:nvSpPr>
        <p:spPr>
          <a:xfrm>
            <a:off x="7428667" y="1927860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0F9FD9"/>
          </a:solidFill>
          <a:ln cap="flat" cmpd="sng" w="38100">
            <a:solidFill>
              <a:srgbClr val="0F9FD9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8052316" y="19278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James Farnell</a:t>
            </a:r>
            <a:endParaRPr b="0" i="0" sz="2200" u="none" cap="none" strike="noStrike"/>
          </a:p>
        </p:txBody>
      </p:sp>
      <p:sp>
        <p:nvSpPr>
          <p:cNvPr id="104" name="Google Shape;104;p2"/>
          <p:cNvSpPr/>
          <p:nvPr/>
        </p:nvSpPr>
        <p:spPr>
          <a:xfrm>
            <a:off x="8052316" y="2418278"/>
            <a:ext cx="578441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Data Scientist</a:t>
            </a:r>
            <a:endParaRPr b="0" i="0" sz="1750" u="none" cap="none" strike="noStrike"/>
          </a:p>
        </p:txBody>
      </p:sp>
      <p:sp>
        <p:nvSpPr>
          <p:cNvPr id="105" name="Google Shape;105;p2"/>
          <p:cNvSpPr/>
          <p:nvPr/>
        </p:nvSpPr>
        <p:spPr>
          <a:xfrm>
            <a:off x="793790" y="3263146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4F24B0"/>
          </a:solidFill>
          <a:ln cap="flat" cmpd="sng" w="38100">
            <a:solidFill>
              <a:srgbClr val="4F24B0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1417439" y="32631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Hana Basyoni</a:t>
            </a:r>
            <a:endParaRPr b="0" i="0" sz="2200" u="none" cap="none" strike="noStrike"/>
          </a:p>
        </p:txBody>
      </p:sp>
      <p:sp>
        <p:nvSpPr>
          <p:cNvPr id="107" name="Google Shape;107;p2"/>
          <p:cNvSpPr/>
          <p:nvPr/>
        </p:nvSpPr>
        <p:spPr>
          <a:xfrm>
            <a:off x="1417439" y="3753564"/>
            <a:ext cx="578441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Data Scientist</a:t>
            </a:r>
            <a:endParaRPr b="0" i="0" sz="1750" u="none" cap="none" strike="noStrike"/>
          </a:p>
        </p:txBody>
      </p:sp>
      <p:sp>
        <p:nvSpPr>
          <p:cNvPr id="108" name="Google Shape;108;p2"/>
          <p:cNvSpPr/>
          <p:nvPr/>
        </p:nvSpPr>
        <p:spPr>
          <a:xfrm>
            <a:off x="7428667" y="3263146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261C3F"/>
          </a:solidFill>
          <a:ln cap="flat" cmpd="sng" w="38100">
            <a:solidFill>
              <a:srgbClr val="261C3F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8052316" y="32631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Fiona Lu</a:t>
            </a:r>
            <a:endParaRPr b="0" i="0" sz="2200" u="none" cap="none" strike="noStrike"/>
          </a:p>
        </p:txBody>
      </p:sp>
      <p:sp>
        <p:nvSpPr>
          <p:cNvPr id="110" name="Google Shape;110;p2"/>
          <p:cNvSpPr/>
          <p:nvPr/>
        </p:nvSpPr>
        <p:spPr>
          <a:xfrm>
            <a:off x="8052316" y="3753564"/>
            <a:ext cx="578441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Data Analyst</a:t>
            </a:r>
            <a:endParaRPr b="0" i="0" sz="1750" u="none" cap="none" strike="noStrike"/>
          </a:p>
        </p:txBody>
      </p:sp>
      <p:sp>
        <p:nvSpPr>
          <p:cNvPr id="111" name="Google Shape;111;p2"/>
          <p:cNvSpPr/>
          <p:nvPr/>
        </p:nvSpPr>
        <p:spPr>
          <a:xfrm>
            <a:off x="793790" y="4598432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8C9EE5"/>
          </a:solidFill>
          <a:ln cap="flat" cmpd="sng" w="38100">
            <a:solidFill>
              <a:srgbClr val="8C9EE5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1417439" y="45984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Cameron Bolton</a:t>
            </a:r>
            <a:endParaRPr b="0" i="0" sz="2200" u="none" cap="none" strike="noStrike"/>
          </a:p>
        </p:txBody>
      </p:sp>
      <p:sp>
        <p:nvSpPr>
          <p:cNvPr id="113" name="Google Shape;113;p2"/>
          <p:cNvSpPr/>
          <p:nvPr/>
        </p:nvSpPr>
        <p:spPr>
          <a:xfrm>
            <a:off x="1417439" y="5088850"/>
            <a:ext cx="578441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Data Analyst</a:t>
            </a:r>
            <a:endParaRPr b="0" i="0" sz="1750" u="none" cap="none" strike="noStrike"/>
          </a:p>
        </p:txBody>
      </p:sp>
      <p:sp>
        <p:nvSpPr>
          <p:cNvPr id="114" name="Google Shape;114;p2"/>
          <p:cNvSpPr/>
          <p:nvPr/>
        </p:nvSpPr>
        <p:spPr>
          <a:xfrm>
            <a:off x="7428667" y="4598432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0F9FD9"/>
          </a:solidFill>
          <a:ln cap="flat" cmpd="sng" w="38100">
            <a:solidFill>
              <a:srgbClr val="0F9FD9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8052316" y="45984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Allanagh O'Donnell</a:t>
            </a:r>
            <a:endParaRPr b="0" i="0" sz="2200" u="none" cap="none" strike="noStrike"/>
          </a:p>
        </p:txBody>
      </p:sp>
      <p:sp>
        <p:nvSpPr>
          <p:cNvPr id="116" name="Google Shape;116;p2"/>
          <p:cNvSpPr/>
          <p:nvPr/>
        </p:nvSpPr>
        <p:spPr>
          <a:xfrm>
            <a:off x="8052316" y="5088850"/>
            <a:ext cx="578441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Manager, Priority Projects</a:t>
            </a:r>
            <a:endParaRPr b="0" i="0" sz="1750" u="none" cap="none" strike="noStrike"/>
          </a:p>
        </p:txBody>
      </p:sp>
      <p:sp>
        <p:nvSpPr>
          <p:cNvPr id="117" name="Google Shape;117;p2"/>
          <p:cNvSpPr/>
          <p:nvPr/>
        </p:nvSpPr>
        <p:spPr>
          <a:xfrm>
            <a:off x="793790" y="5933718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4F24B0"/>
          </a:solidFill>
          <a:ln cap="flat" cmpd="sng" w="38100">
            <a:solidFill>
              <a:srgbClr val="4F24B0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1417439" y="59337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Lanny Tieu</a:t>
            </a:r>
            <a:endParaRPr b="0" i="0" sz="2200" u="none" cap="none" strike="noStrike"/>
          </a:p>
        </p:txBody>
      </p:sp>
      <p:sp>
        <p:nvSpPr>
          <p:cNvPr id="119" name="Google Shape;119;p2"/>
          <p:cNvSpPr/>
          <p:nvPr/>
        </p:nvSpPr>
        <p:spPr>
          <a:xfrm>
            <a:off x="1417439" y="6424136"/>
            <a:ext cx="578441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Project Officer </a:t>
            </a:r>
            <a:endParaRPr b="0" i="0" sz="1750" u="none" cap="none" strike="noStrike"/>
          </a:p>
        </p:txBody>
      </p:sp>
      <p:sp>
        <p:nvSpPr>
          <p:cNvPr id="120" name="Google Shape;120;p2"/>
          <p:cNvSpPr/>
          <p:nvPr/>
        </p:nvSpPr>
        <p:spPr>
          <a:xfrm>
            <a:off x="7428667" y="5933718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261C3F"/>
          </a:solidFill>
          <a:ln cap="flat" cmpd="sng" w="38100">
            <a:solidFill>
              <a:srgbClr val="261C3F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8052316" y="5933718"/>
            <a:ext cx="309669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DAaS and DGS Teams</a:t>
            </a:r>
            <a:endParaRPr b="0" i="0" sz="2200" u="none" cap="none" strike="noStrike"/>
          </a:p>
        </p:txBody>
      </p:sp>
      <p:pic>
        <p:nvPicPr>
          <p:cNvPr descr="preencoded.png" id="122" name="Google Shape;1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0"/>
          <p:cNvSpPr/>
          <p:nvPr/>
        </p:nvSpPr>
        <p:spPr>
          <a:xfrm>
            <a:off x="676037" y="531138"/>
            <a:ext cx="12969478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3800"/>
              <a:buFont typeface="Sora Medium"/>
              <a:buNone/>
            </a:pPr>
            <a:r>
              <a:rPr b="1" i="0" lang="en-US" sz="38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What we solved and how it is beneficial to the team?</a:t>
            </a:r>
            <a:endParaRPr b="0" i="0" sz="3800" u="none" cap="none" strike="noStrike"/>
          </a:p>
        </p:txBody>
      </p:sp>
      <p:sp>
        <p:nvSpPr>
          <p:cNvPr id="439" name="Google Shape;439;p20"/>
          <p:cNvSpPr/>
          <p:nvPr/>
        </p:nvSpPr>
        <p:spPr>
          <a:xfrm>
            <a:off x="676037" y="1424464"/>
            <a:ext cx="13278326" cy="1050846"/>
          </a:xfrm>
          <a:prstGeom prst="roundRect">
            <a:avLst>
              <a:gd fmla="val 27574" name="adj"/>
            </a:avLst>
          </a:prstGeom>
          <a:solidFill>
            <a:srgbClr val="8C9EE5"/>
          </a:solidFill>
          <a:ln cap="flat" cmpd="sng" w="30475">
            <a:solidFill>
              <a:srgbClr val="8C9EE5"/>
            </a:solidFill>
            <a:prstDash val="solid"/>
            <a:round/>
            <a:headEnd len="sm" w="sm" type="none"/>
            <a:tailEnd len="sm" w="sm" type="none"/>
          </a:ln>
          <a:effectLst>
            <a:outerShdw blurRad="28956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0"/>
          <p:cNvSpPr/>
          <p:nvPr/>
        </p:nvSpPr>
        <p:spPr>
          <a:xfrm>
            <a:off x="899636" y="1648063"/>
            <a:ext cx="12831128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ora Medium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Improved Default Prediction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: We enhanced the ability to predict which debtors are likely to default, allowing for more accurate identification of those at risk.</a:t>
            </a:r>
            <a:endParaRPr b="0" i="0" sz="1900" u="none" cap="none" strike="noStrike"/>
          </a:p>
        </p:txBody>
      </p:sp>
      <p:sp>
        <p:nvSpPr>
          <p:cNvPr id="441" name="Google Shape;441;p20"/>
          <p:cNvSpPr/>
          <p:nvPr/>
        </p:nvSpPr>
        <p:spPr>
          <a:xfrm>
            <a:off x="676037" y="2692598"/>
            <a:ext cx="13278326" cy="1050846"/>
          </a:xfrm>
          <a:prstGeom prst="roundRect">
            <a:avLst>
              <a:gd fmla="val 27574" name="adj"/>
            </a:avLst>
          </a:prstGeom>
          <a:solidFill>
            <a:srgbClr val="0F9FD9"/>
          </a:solidFill>
          <a:ln cap="flat" cmpd="sng" w="30475">
            <a:solidFill>
              <a:srgbClr val="0F9FD9"/>
            </a:solidFill>
            <a:prstDash val="solid"/>
            <a:round/>
            <a:headEnd len="sm" w="sm" type="none"/>
            <a:tailEnd len="sm" w="sm" type="none"/>
          </a:ln>
          <a:effectLst>
            <a:outerShdw blurRad="28956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0"/>
          <p:cNvSpPr/>
          <p:nvPr/>
        </p:nvSpPr>
        <p:spPr>
          <a:xfrm>
            <a:off x="899636" y="2916198"/>
            <a:ext cx="12831128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ora Medium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Actionable Insights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: The model now provides useful insights that can help Fines Victoria take early action on high-risk debtors, improving debt collection strategies.</a:t>
            </a:r>
            <a:endParaRPr b="0" i="0" sz="1900" u="none" cap="none" strike="noStrike"/>
          </a:p>
        </p:txBody>
      </p:sp>
      <p:sp>
        <p:nvSpPr>
          <p:cNvPr id="443" name="Google Shape;443;p20"/>
          <p:cNvSpPr/>
          <p:nvPr/>
        </p:nvSpPr>
        <p:spPr>
          <a:xfrm>
            <a:off x="676037" y="3960733"/>
            <a:ext cx="13278326" cy="1050846"/>
          </a:xfrm>
          <a:prstGeom prst="roundRect">
            <a:avLst>
              <a:gd fmla="val 27574" name="adj"/>
            </a:avLst>
          </a:prstGeom>
          <a:solidFill>
            <a:srgbClr val="4F24B0"/>
          </a:solidFill>
          <a:ln cap="flat" cmpd="sng" w="30475">
            <a:solidFill>
              <a:srgbClr val="4F24B0"/>
            </a:solidFill>
            <a:prstDash val="solid"/>
            <a:round/>
            <a:headEnd len="sm" w="sm" type="none"/>
            <a:tailEnd len="sm" w="sm" type="none"/>
          </a:ln>
          <a:effectLst>
            <a:outerShdw blurRad="28956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0"/>
          <p:cNvSpPr/>
          <p:nvPr/>
        </p:nvSpPr>
        <p:spPr>
          <a:xfrm>
            <a:off x="899636" y="4184332"/>
            <a:ext cx="12831128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Sora Medium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Business Impact</a:t>
            </a:r>
            <a:r>
              <a:rPr b="0" i="0" lang="en-US" sz="190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: By predicting defaulters more effectively, Fines Victoria can focus efforts on key cases, reduce financial losses, and manage debts more efficiently.</a:t>
            </a:r>
            <a:endParaRPr b="0" i="0" sz="1900" u="none" cap="none" strike="noStrike"/>
          </a:p>
        </p:txBody>
      </p:sp>
      <p:sp>
        <p:nvSpPr>
          <p:cNvPr id="445" name="Google Shape;445;p20"/>
          <p:cNvSpPr/>
          <p:nvPr/>
        </p:nvSpPr>
        <p:spPr>
          <a:xfrm>
            <a:off x="676037" y="5228868"/>
            <a:ext cx="13278326" cy="1050846"/>
          </a:xfrm>
          <a:prstGeom prst="roundRect">
            <a:avLst>
              <a:gd fmla="val 27574" name="adj"/>
            </a:avLst>
          </a:prstGeom>
          <a:solidFill>
            <a:srgbClr val="666666"/>
          </a:solidFill>
          <a:ln cap="flat" cmpd="sng" w="304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28956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0"/>
          <p:cNvSpPr/>
          <p:nvPr/>
        </p:nvSpPr>
        <p:spPr>
          <a:xfrm>
            <a:off x="899636" y="5452467"/>
            <a:ext cx="12831128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Sora Medium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Overall Value to the Project</a:t>
            </a:r>
            <a:r>
              <a:rPr b="0" i="0" lang="en-US" sz="190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: The solution offers better decision-making tools that will lead to improved processes, contributing to the overall success of Fines Victoria's debt recovery initiatives.</a:t>
            </a:r>
            <a:endParaRPr b="0" i="0" sz="1900" u="none" cap="none" strike="noStrike"/>
          </a:p>
        </p:txBody>
      </p:sp>
      <p:sp>
        <p:nvSpPr>
          <p:cNvPr id="447" name="Google Shape;447;p20"/>
          <p:cNvSpPr/>
          <p:nvPr/>
        </p:nvSpPr>
        <p:spPr>
          <a:xfrm>
            <a:off x="676037" y="6497002"/>
            <a:ext cx="13278326" cy="3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 b="0" i="0" sz="1500" u="none" cap="none" strike="noStrike"/>
          </a:p>
        </p:txBody>
      </p:sp>
      <p:pic>
        <p:nvPicPr>
          <p:cNvPr descr="preencoded.png" id="448" name="Google Shape;4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"/>
          <p:cNvSpPr/>
          <p:nvPr/>
        </p:nvSpPr>
        <p:spPr>
          <a:xfrm>
            <a:off x="793790" y="623768"/>
            <a:ext cx="798254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450"/>
              <a:buFont typeface="Sora Medium"/>
              <a:buNone/>
            </a:pPr>
            <a:r>
              <a:rPr b="1" i="0" lang="en-US" sz="44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Limitations and Challenges</a:t>
            </a:r>
            <a:endParaRPr b="0" i="0" sz="4450" u="none" cap="none" strike="noStrike"/>
          </a:p>
        </p:txBody>
      </p:sp>
      <p:sp>
        <p:nvSpPr>
          <p:cNvPr id="455" name="Google Shape;455;p21"/>
          <p:cNvSpPr/>
          <p:nvPr/>
        </p:nvSpPr>
        <p:spPr>
          <a:xfrm>
            <a:off x="793790" y="2041327"/>
            <a:ext cx="510302" cy="510302"/>
          </a:xfrm>
          <a:prstGeom prst="roundRect">
            <a:avLst>
              <a:gd fmla="val 66675" name="adj"/>
            </a:avLst>
          </a:prstGeom>
          <a:solidFill>
            <a:srgbClr val="8C9EE5"/>
          </a:solidFill>
          <a:ln cap="flat" cmpd="sng" w="38100">
            <a:solidFill>
              <a:srgbClr val="8C9EE5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1"/>
          <p:cNvSpPr/>
          <p:nvPr/>
        </p:nvSpPr>
        <p:spPr>
          <a:xfrm>
            <a:off x="976908" y="2126337"/>
            <a:ext cx="14394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Sora Medium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1</a:t>
            </a:r>
            <a:endParaRPr b="0" i="0" sz="2650" u="none" cap="none" strike="noStrike"/>
          </a:p>
        </p:txBody>
      </p:sp>
      <p:sp>
        <p:nvSpPr>
          <p:cNvPr id="457" name="Google Shape;457;p21"/>
          <p:cNvSpPr/>
          <p:nvPr/>
        </p:nvSpPr>
        <p:spPr>
          <a:xfrm>
            <a:off x="1530906" y="2041327"/>
            <a:ext cx="345924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1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Limited Data on Defaulters</a:t>
            </a:r>
            <a:endParaRPr b="0" i="0" sz="2200" u="none" cap="none" strike="noStrike"/>
          </a:p>
        </p:txBody>
      </p:sp>
      <p:sp>
        <p:nvSpPr>
          <p:cNvPr id="458" name="Google Shape;458;p21"/>
          <p:cNvSpPr/>
          <p:nvPr/>
        </p:nvSpPr>
        <p:spPr>
          <a:xfrm>
            <a:off x="1530906" y="2886075"/>
            <a:ext cx="3459242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The dataset had a limited number of defaulters, which impacted the ability to train the model effectively for predicting defaults.</a:t>
            </a:r>
            <a:endParaRPr b="0" i="0" sz="1750" u="none" cap="none" strike="noStrike"/>
          </a:p>
        </p:txBody>
      </p:sp>
      <p:sp>
        <p:nvSpPr>
          <p:cNvPr id="459" name="Google Shape;459;p21"/>
          <p:cNvSpPr/>
          <p:nvPr/>
        </p:nvSpPr>
        <p:spPr>
          <a:xfrm>
            <a:off x="5216962" y="2041327"/>
            <a:ext cx="510302" cy="510302"/>
          </a:xfrm>
          <a:prstGeom prst="roundRect">
            <a:avLst>
              <a:gd fmla="val 66675" name="adj"/>
            </a:avLst>
          </a:prstGeom>
          <a:solidFill>
            <a:srgbClr val="0F9FD9"/>
          </a:solidFill>
          <a:ln cap="flat" cmpd="sng" w="38100">
            <a:solidFill>
              <a:srgbClr val="0F9FD9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1"/>
          <p:cNvSpPr/>
          <p:nvPr/>
        </p:nvSpPr>
        <p:spPr>
          <a:xfrm>
            <a:off x="5366147" y="2126337"/>
            <a:ext cx="21193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Sora Medium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2</a:t>
            </a:r>
            <a:endParaRPr b="0" i="0" sz="2650" u="none" cap="none" strike="noStrike"/>
          </a:p>
        </p:txBody>
      </p:sp>
      <p:sp>
        <p:nvSpPr>
          <p:cNvPr id="461" name="Google Shape;461;p21"/>
          <p:cNvSpPr/>
          <p:nvPr/>
        </p:nvSpPr>
        <p:spPr>
          <a:xfrm>
            <a:off x="5954078" y="2041327"/>
            <a:ext cx="298227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1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Prediction Trade-off</a:t>
            </a:r>
            <a:endParaRPr b="0" i="0" sz="2200" u="none" cap="none" strike="noStrike"/>
          </a:p>
        </p:txBody>
      </p:sp>
      <p:sp>
        <p:nvSpPr>
          <p:cNvPr id="462" name="Google Shape;462;p21"/>
          <p:cNvSpPr/>
          <p:nvPr/>
        </p:nvSpPr>
        <p:spPr>
          <a:xfrm>
            <a:off x="5954078" y="2531745"/>
            <a:ext cx="3459242" cy="290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While we improved the model's ability to predict defaulters, it led to a decrease in the accuracy of predicting non-defaulters. The model requires further development to achieve balanced accuracy for both classes</a:t>
            </a:r>
            <a:endParaRPr b="0" i="0" sz="1750" u="none" cap="none" strike="noStrike"/>
          </a:p>
        </p:txBody>
      </p:sp>
      <p:sp>
        <p:nvSpPr>
          <p:cNvPr id="463" name="Google Shape;463;p21"/>
          <p:cNvSpPr/>
          <p:nvPr/>
        </p:nvSpPr>
        <p:spPr>
          <a:xfrm>
            <a:off x="9640133" y="2041327"/>
            <a:ext cx="510300" cy="510300"/>
          </a:xfrm>
          <a:prstGeom prst="roundRect">
            <a:avLst>
              <a:gd fmla="val 66675" name="adj"/>
            </a:avLst>
          </a:prstGeom>
          <a:solidFill>
            <a:srgbClr val="4F24B0"/>
          </a:solidFill>
          <a:ln cap="flat" cmpd="sng" w="38100">
            <a:solidFill>
              <a:srgbClr val="4F24B0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1"/>
          <p:cNvSpPr/>
          <p:nvPr/>
        </p:nvSpPr>
        <p:spPr>
          <a:xfrm>
            <a:off x="9789795" y="2126337"/>
            <a:ext cx="21097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Sora Medium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3</a:t>
            </a:r>
            <a:endParaRPr b="0" i="0" sz="2650" u="none" cap="none" strike="noStrike"/>
          </a:p>
        </p:txBody>
      </p:sp>
      <p:sp>
        <p:nvSpPr>
          <p:cNvPr id="465" name="Google Shape;465;p21"/>
          <p:cNvSpPr/>
          <p:nvPr/>
        </p:nvSpPr>
        <p:spPr>
          <a:xfrm>
            <a:off x="10377249" y="2041327"/>
            <a:ext cx="3459242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1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Real-World Application Challenges</a:t>
            </a: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: </a:t>
            </a:r>
            <a:endParaRPr b="0" i="0" sz="2200" u="none" cap="none" strike="noStrike"/>
          </a:p>
        </p:txBody>
      </p:sp>
      <p:sp>
        <p:nvSpPr>
          <p:cNvPr id="466" name="Google Shape;466;p21"/>
          <p:cNvSpPr/>
          <p:nvPr/>
        </p:nvSpPr>
        <p:spPr>
          <a:xfrm>
            <a:off x="10377249" y="3240405"/>
            <a:ext cx="3459242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The model, while predictive, may face challenges in real-time application due to dynamic changes in debtor behavior that may not be captured in the historical data.</a:t>
            </a:r>
            <a:endParaRPr b="0" i="0" sz="1750" u="none" cap="none" strike="noStrike"/>
          </a:p>
        </p:txBody>
      </p:sp>
      <p:pic>
        <p:nvPicPr>
          <p:cNvPr descr="preencoded.png" id="467" name="Google Shape;4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450"/>
              <a:buFont typeface="Sora Medium"/>
              <a:buNone/>
            </a:pPr>
            <a:r>
              <a:rPr b="1" i="0" lang="en-US" sz="44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Conclusion</a:t>
            </a:r>
            <a:endParaRPr b="0" i="0" sz="4450" u="none" cap="none" strike="noStrike"/>
          </a:p>
        </p:txBody>
      </p:sp>
      <p:sp>
        <p:nvSpPr>
          <p:cNvPr id="474" name="Google Shape;474;p22"/>
          <p:cNvSpPr/>
          <p:nvPr/>
        </p:nvSpPr>
        <p:spPr>
          <a:xfrm>
            <a:off x="793790" y="2041327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8C9EE5"/>
          </a:solidFill>
          <a:ln cap="flat" cmpd="sng" w="38100">
            <a:solidFill>
              <a:srgbClr val="8C9EE5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2"/>
          <p:cNvSpPr/>
          <p:nvPr/>
        </p:nvSpPr>
        <p:spPr>
          <a:xfrm>
            <a:off x="1417439" y="2041327"/>
            <a:ext cx="1241917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Successfully built a predictive model to identify potential debtor defaults based on historical data.</a:t>
            </a:r>
            <a:endParaRPr b="0" i="0" sz="2200" u="none" cap="none" strike="noStrike"/>
          </a:p>
        </p:txBody>
      </p:sp>
      <p:sp>
        <p:nvSpPr>
          <p:cNvPr id="476" name="Google Shape;476;p22"/>
          <p:cNvSpPr/>
          <p:nvPr/>
        </p:nvSpPr>
        <p:spPr>
          <a:xfrm>
            <a:off x="793790" y="3231952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0F9FD9"/>
          </a:solidFill>
          <a:ln cap="flat" cmpd="sng" w="38100">
            <a:solidFill>
              <a:srgbClr val="0F9FD9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2"/>
          <p:cNvSpPr/>
          <p:nvPr/>
        </p:nvSpPr>
        <p:spPr>
          <a:xfrm>
            <a:off x="1417439" y="3231952"/>
            <a:ext cx="1241917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Achieved notable improvement in defaulter prediction through feature engineering and tuning techniques.</a:t>
            </a:r>
            <a:endParaRPr b="0" i="0" sz="2200" u="none" cap="none" strike="noStrike"/>
          </a:p>
        </p:txBody>
      </p:sp>
      <p:sp>
        <p:nvSpPr>
          <p:cNvPr id="478" name="Google Shape;478;p22"/>
          <p:cNvSpPr/>
          <p:nvPr/>
        </p:nvSpPr>
        <p:spPr>
          <a:xfrm>
            <a:off x="793790" y="4422577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4F24B0"/>
          </a:solidFill>
          <a:ln cap="flat" cmpd="sng" w="38100">
            <a:solidFill>
              <a:srgbClr val="4F24B0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2"/>
          <p:cNvSpPr/>
          <p:nvPr/>
        </p:nvSpPr>
        <p:spPr>
          <a:xfrm>
            <a:off x="1417439" y="4422577"/>
            <a:ext cx="1241917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However, trade-offs were observed in predicting non-defaulters, highlighting the need for further optimization.</a:t>
            </a:r>
            <a:endParaRPr b="0" i="0" sz="2200" u="none" cap="none" strike="noStrike"/>
          </a:p>
        </p:txBody>
      </p:sp>
      <p:sp>
        <p:nvSpPr>
          <p:cNvPr id="480" name="Google Shape;480;p22"/>
          <p:cNvSpPr/>
          <p:nvPr/>
        </p:nvSpPr>
        <p:spPr>
          <a:xfrm>
            <a:off x="793790" y="5613202"/>
            <a:ext cx="396835" cy="396835"/>
          </a:xfrm>
          <a:prstGeom prst="roundRect">
            <a:avLst>
              <a:gd fmla="val 85739" name="adj"/>
            </a:avLst>
          </a:prstGeom>
          <a:solidFill>
            <a:srgbClr val="434343"/>
          </a:solidFill>
          <a:ln cap="flat" cmpd="sng" w="38100">
            <a:solidFill>
              <a:srgbClr val="261C3F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2"/>
          <p:cNvSpPr/>
          <p:nvPr/>
        </p:nvSpPr>
        <p:spPr>
          <a:xfrm>
            <a:off x="1417439" y="5613202"/>
            <a:ext cx="12419171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The model serves as a valuable tool for Fines Victoria to take proactive actions, though ongoing refinement is required to balance prediction accuracy across both defaulters and non-defaulters.</a:t>
            </a:r>
            <a:endParaRPr b="0" i="0" sz="2200" u="none" cap="none" strike="noStrike"/>
          </a:p>
        </p:txBody>
      </p:sp>
      <p:pic>
        <p:nvPicPr>
          <p:cNvPr descr="preencoded.png" id="482" name="Google Shape;4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8" name="Google Shape;4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3"/>
          <p:cNvSpPr/>
          <p:nvPr/>
        </p:nvSpPr>
        <p:spPr>
          <a:xfrm>
            <a:off x="793790" y="82784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490" name="Google Shape;490;p23"/>
          <p:cNvSpPr/>
          <p:nvPr/>
        </p:nvSpPr>
        <p:spPr>
          <a:xfrm>
            <a:off x="793790" y="1417558"/>
            <a:ext cx="13042821" cy="2126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93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13350"/>
              <a:buFont typeface="Sora Medium"/>
              <a:buNone/>
            </a:pPr>
            <a:r>
              <a:rPr b="1" i="0" lang="en-US" sz="133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Thank You </a:t>
            </a:r>
            <a:endParaRPr b="0" i="0" sz="13350" u="none" cap="none" strike="noStrike"/>
          </a:p>
        </p:txBody>
      </p:sp>
      <p:sp>
        <p:nvSpPr>
          <p:cNvPr id="491" name="Google Shape;491;p23"/>
          <p:cNvSpPr/>
          <p:nvPr/>
        </p:nvSpPr>
        <p:spPr>
          <a:xfrm>
            <a:off x="4974788" y="3884176"/>
            <a:ext cx="4680704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2650"/>
              <a:buFont typeface="Sora Medium"/>
              <a:buNone/>
            </a:pPr>
            <a:r>
              <a:rPr b="0" i="0" lang="en-US" sz="26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We are open for discussion</a:t>
            </a:r>
            <a:endParaRPr b="0" i="0" sz="26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906" y="1851303"/>
            <a:ext cx="6236732" cy="45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539472" y="423863"/>
            <a:ext cx="3864888" cy="4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3000"/>
              <a:buFont typeface="Sora Medium"/>
              <a:buNone/>
            </a:pPr>
            <a:r>
              <a:rPr b="0" i="0" lang="en-US" sz="30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Tools and Workflow</a:t>
            </a:r>
            <a:endParaRPr b="0" i="0" sz="3000" u="none" cap="none" strike="noStrike"/>
          </a:p>
        </p:txBody>
      </p:sp>
      <p:pic>
        <p:nvPicPr>
          <p:cNvPr descr="preencoded.png" id="130" name="Google Shape;13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512" y="1136809"/>
            <a:ext cx="462439" cy="46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/>
          <p:nvPr/>
        </p:nvSpPr>
        <p:spPr>
          <a:xfrm>
            <a:off x="1077158" y="1753314"/>
            <a:ext cx="1927027" cy="240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Jira</a:t>
            </a:r>
            <a:endParaRPr b="0" i="0" sz="1500" u="none" cap="none" strike="noStrike"/>
          </a:p>
        </p:txBody>
      </p:sp>
      <p:sp>
        <p:nvSpPr>
          <p:cNvPr id="132" name="Google Shape;132;p3"/>
          <p:cNvSpPr/>
          <p:nvPr/>
        </p:nvSpPr>
        <p:spPr>
          <a:xfrm>
            <a:off x="539472" y="2086570"/>
            <a:ext cx="3002518" cy="24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200"/>
              <a:buFont typeface="Noto Sans TC"/>
              <a:buNone/>
            </a:pPr>
            <a:r>
              <a:rPr b="0" i="0" lang="en-US" sz="12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Task management platform.</a:t>
            </a:r>
            <a:endParaRPr b="0" i="0" sz="1200" u="none" cap="none" strike="noStrike"/>
          </a:p>
        </p:txBody>
      </p:sp>
      <p:pic>
        <p:nvPicPr>
          <p:cNvPr descr="preencoded.png" id="133" name="Google Shape;13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3249" y="1136809"/>
            <a:ext cx="462439" cy="46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/>
          <p:nvPr/>
        </p:nvSpPr>
        <p:spPr>
          <a:xfrm>
            <a:off x="4310896" y="1753314"/>
            <a:ext cx="1927027" cy="240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GitLab</a:t>
            </a:r>
            <a:endParaRPr b="0" i="0" sz="1500" u="none" cap="none" strike="noStrike"/>
          </a:p>
        </p:txBody>
      </p:sp>
      <p:sp>
        <p:nvSpPr>
          <p:cNvPr id="135" name="Google Shape;135;p3"/>
          <p:cNvSpPr/>
          <p:nvPr/>
        </p:nvSpPr>
        <p:spPr>
          <a:xfrm>
            <a:off x="3773210" y="2086570"/>
            <a:ext cx="3002518" cy="24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200"/>
              <a:buFont typeface="Noto Sans TC"/>
              <a:buNone/>
            </a:pPr>
            <a:r>
              <a:rPr b="0" i="0" lang="en-US" sz="12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Version control and collaboration.</a:t>
            </a:r>
            <a:endParaRPr b="0" i="0" sz="1200" u="none" cap="none" strike="noStrike"/>
          </a:p>
        </p:txBody>
      </p:sp>
      <p:pic>
        <p:nvPicPr>
          <p:cNvPr descr="preencoded.png" id="136" name="Google Shape;13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9512" y="2795707"/>
            <a:ext cx="462439" cy="46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/>
          <p:nvPr/>
        </p:nvSpPr>
        <p:spPr>
          <a:xfrm>
            <a:off x="1077158" y="3412212"/>
            <a:ext cx="1927027" cy="240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Azure</a:t>
            </a:r>
            <a:endParaRPr b="0" i="0" sz="1500" u="none" cap="none" strike="noStrike"/>
          </a:p>
        </p:txBody>
      </p:sp>
      <p:sp>
        <p:nvSpPr>
          <p:cNvPr id="138" name="Google Shape;138;p3"/>
          <p:cNvSpPr/>
          <p:nvPr/>
        </p:nvSpPr>
        <p:spPr>
          <a:xfrm>
            <a:off x="539472" y="3745468"/>
            <a:ext cx="3002518" cy="24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200"/>
              <a:buFont typeface="Noto Sans TC"/>
              <a:buNone/>
            </a:pPr>
            <a:r>
              <a:rPr b="0" i="0" lang="en-US" sz="12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Database management.</a:t>
            </a:r>
            <a:endParaRPr b="0" i="0" sz="1200" u="none" cap="none" strike="noStrike"/>
          </a:p>
        </p:txBody>
      </p:sp>
      <p:pic>
        <p:nvPicPr>
          <p:cNvPr descr="preencoded.png" id="139" name="Google Shape;13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3249" y="2795707"/>
            <a:ext cx="462439" cy="46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4310896" y="3412212"/>
            <a:ext cx="1927027" cy="240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SharePoint</a:t>
            </a:r>
            <a:endParaRPr b="0" i="0" sz="1500" u="none" cap="none" strike="noStrike"/>
          </a:p>
        </p:txBody>
      </p:sp>
      <p:sp>
        <p:nvSpPr>
          <p:cNvPr id="141" name="Google Shape;141;p3"/>
          <p:cNvSpPr/>
          <p:nvPr/>
        </p:nvSpPr>
        <p:spPr>
          <a:xfrm>
            <a:off x="3773210" y="3745468"/>
            <a:ext cx="3002518" cy="24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200"/>
              <a:buFont typeface="Noto Sans TC"/>
              <a:buNone/>
            </a:pPr>
            <a:r>
              <a:rPr b="0" i="0" lang="en-US" sz="12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Document sharing and storage.</a:t>
            </a:r>
            <a:endParaRPr b="0" i="0" sz="1200" u="none" cap="none" strike="noStrike"/>
          </a:p>
        </p:txBody>
      </p:sp>
      <p:pic>
        <p:nvPicPr>
          <p:cNvPr descr="preencoded.png" id="142" name="Google Shape;14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9512" y="4454604"/>
            <a:ext cx="462439" cy="46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/>
          <p:nvPr/>
        </p:nvSpPr>
        <p:spPr>
          <a:xfrm>
            <a:off x="1077158" y="5071110"/>
            <a:ext cx="1927027" cy="240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Postico</a:t>
            </a:r>
            <a:endParaRPr b="0" i="0" sz="1500" u="none" cap="none" strike="noStrike"/>
          </a:p>
        </p:txBody>
      </p:sp>
      <p:sp>
        <p:nvSpPr>
          <p:cNvPr id="144" name="Google Shape;144;p3"/>
          <p:cNvSpPr/>
          <p:nvPr/>
        </p:nvSpPr>
        <p:spPr>
          <a:xfrm>
            <a:off x="539472" y="5404366"/>
            <a:ext cx="3002518" cy="24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200"/>
              <a:buFont typeface="Noto Sans TC"/>
              <a:buNone/>
            </a:pPr>
            <a:r>
              <a:rPr b="0" i="0" lang="en-US" sz="12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Data access and collaboration.</a:t>
            </a:r>
            <a:endParaRPr b="0" i="0" sz="1200" u="none" cap="none" strike="noStrike"/>
          </a:p>
        </p:txBody>
      </p:sp>
      <p:pic>
        <p:nvPicPr>
          <p:cNvPr descr="preencoded.png" id="145" name="Google Shape;14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3249" y="4454604"/>
            <a:ext cx="462439" cy="46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/>
          <p:nvPr/>
        </p:nvSpPr>
        <p:spPr>
          <a:xfrm>
            <a:off x="4310896" y="5071110"/>
            <a:ext cx="1927027" cy="240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Visual Studio Code</a:t>
            </a:r>
            <a:endParaRPr b="0" i="0" sz="1500" u="none" cap="none" strike="noStrike"/>
          </a:p>
        </p:txBody>
      </p:sp>
      <p:sp>
        <p:nvSpPr>
          <p:cNvPr id="147" name="Google Shape;147;p3"/>
          <p:cNvSpPr/>
          <p:nvPr/>
        </p:nvSpPr>
        <p:spPr>
          <a:xfrm>
            <a:off x="3773210" y="5404366"/>
            <a:ext cx="3002518" cy="493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200"/>
              <a:buFont typeface="Noto Sans TC"/>
              <a:buNone/>
            </a:pPr>
            <a:r>
              <a:rPr b="0" i="0" lang="en-US" sz="12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Integrated development environment (IDE).</a:t>
            </a:r>
            <a:endParaRPr b="0" i="0" sz="1200" u="none" cap="none" strike="noStrike"/>
          </a:p>
        </p:txBody>
      </p:sp>
      <p:pic>
        <p:nvPicPr>
          <p:cNvPr descr="preencoded.png" id="148" name="Google Shape;148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09512" y="6360200"/>
            <a:ext cx="462439" cy="46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/>
          <p:nvPr/>
        </p:nvSpPr>
        <p:spPr>
          <a:xfrm>
            <a:off x="1077158" y="6976705"/>
            <a:ext cx="1927027" cy="240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Python</a:t>
            </a:r>
            <a:endParaRPr b="0" i="0" sz="1500" u="none" cap="none" strike="noStrike"/>
          </a:p>
        </p:txBody>
      </p:sp>
      <p:sp>
        <p:nvSpPr>
          <p:cNvPr id="150" name="Google Shape;150;p3"/>
          <p:cNvSpPr/>
          <p:nvPr/>
        </p:nvSpPr>
        <p:spPr>
          <a:xfrm>
            <a:off x="539472" y="7309961"/>
            <a:ext cx="3002518" cy="24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200"/>
              <a:buFont typeface="Noto Sans TC"/>
              <a:buNone/>
            </a:pPr>
            <a:r>
              <a:rPr b="0" i="0" lang="en-US" sz="12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Programming language for data analysis.</a:t>
            </a:r>
            <a:endParaRPr b="0" i="0" sz="1200" u="none" cap="none" strike="noStrike"/>
          </a:p>
        </p:txBody>
      </p:sp>
      <p:pic>
        <p:nvPicPr>
          <p:cNvPr descr="preencoded.png" id="151" name="Google Shape;15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43249" y="6360200"/>
            <a:ext cx="462439" cy="46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"/>
          <p:cNvSpPr/>
          <p:nvPr/>
        </p:nvSpPr>
        <p:spPr>
          <a:xfrm>
            <a:off x="4310896" y="6976705"/>
            <a:ext cx="1927027" cy="240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SQL</a:t>
            </a:r>
            <a:endParaRPr b="0" i="0" sz="1500" u="none" cap="none" strike="noStrike"/>
          </a:p>
        </p:txBody>
      </p:sp>
      <p:sp>
        <p:nvSpPr>
          <p:cNvPr id="153" name="Google Shape;153;p3"/>
          <p:cNvSpPr/>
          <p:nvPr/>
        </p:nvSpPr>
        <p:spPr>
          <a:xfrm>
            <a:off x="3773210" y="7309961"/>
            <a:ext cx="3002518" cy="493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200"/>
              <a:buFont typeface="Noto Sans TC"/>
              <a:buNone/>
            </a:pPr>
            <a:r>
              <a:rPr b="0" i="0" lang="en-US" sz="12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Query language for database management.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649962" y="510659"/>
            <a:ext cx="4643199" cy="58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3650"/>
              <a:buFont typeface="Sora Medium"/>
              <a:buNone/>
            </a:pPr>
            <a:r>
              <a:rPr b="1" i="0" lang="en-US" sz="36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Project Overview</a:t>
            </a:r>
            <a:endParaRPr b="0" i="0" sz="3650" u="none" cap="none" strike="noStrike"/>
          </a:p>
        </p:txBody>
      </p:sp>
      <p:sp>
        <p:nvSpPr>
          <p:cNvPr id="160" name="Google Shape;160;p4"/>
          <p:cNvSpPr/>
          <p:nvPr/>
        </p:nvSpPr>
        <p:spPr>
          <a:xfrm>
            <a:off x="649962" y="1462445"/>
            <a:ext cx="13330476" cy="1428036"/>
          </a:xfrm>
          <a:prstGeom prst="roundRect">
            <a:avLst>
              <a:gd fmla="val 19509" name="adj"/>
            </a:avLst>
          </a:prstGeom>
          <a:solidFill>
            <a:srgbClr val="8C9EE5"/>
          </a:solidFill>
          <a:ln cap="flat" cmpd="sng" w="30475">
            <a:solidFill>
              <a:srgbClr val="8C9EE5"/>
            </a:solidFill>
            <a:prstDash val="solid"/>
            <a:round/>
            <a:headEnd len="sm" w="sm" type="none"/>
            <a:tailEnd len="sm" w="sm" type="none"/>
          </a:ln>
          <a:effectLst>
            <a:outerShdw blurRad="27813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"/>
          <p:cNvSpPr/>
          <p:nvPr/>
        </p:nvSpPr>
        <p:spPr>
          <a:xfrm>
            <a:off x="866061" y="1678543"/>
            <a:ext cx="2321600" cy="290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ra Medium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DAaS under DGS</a:t>
            </a:r>
            <a:endParaRPr b="0" i="0" sz="1800" u="none" cap="none" strike="noStrike"/>
          </a:p>
        </p:txBody>
      </p:sp>
      <p:sp>
        <p:nvSpPr>
          <p:cNvPr id="162" name="Google Shape;162;p4"/>
          <p:cNvSpPr/>
          <p:nvPr/>
        </p:nvSpPr>
        <p:spPr>
          <a:xfrm>
            <a:off x="866061" y="2080022"/>
            <a:ext cx="1289827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Works on consulting projects for government agencies, delivering cost-effective solutions that streamline processes and achieve results at 50% of the cost of outsourcing to private companies.</a:t>
            </a:r>
            <a:endParaRPr b="0" i="0" sz="1450" u="none" cap="none" strike="noStrike"/>
          </a:p>
        </p:txBody>
      </p:sp>
      <p:sp>
        <p:nvSpPr>
          <p:cNvPr id="163" name="Google Shape;163;p4"/>
          <p:cNvSpPr/>
          <p:nvPr/>
        </p:nvSpPr>
        <p:spPr>
          <a:xfrm>
            <a:off x="649962" y="3076099"/>
            <a:ext cx="13330476" cy="1428036"/>
          </a:xfrm>
          <a:prstGeom prst="roundRect">
            <a:avLst>
              <a:gd fmla="val 19509" name="adj"/>
            </a:avLst>
          </a:prstGeom>
          <a:solidFill>
            <a:srgbClr val="0F9FD9"/>
          </a:solidFill>
          <a:ln cap="flat" cmpd="sng" w="30475">
            <a:solidFill>
              <a:srgbClr val="0F9FD9"/>
            </a:solidFill>
            <a:prstDash val="solid"/>
            <a:round/>
            <a:headEnd len="sm" w="sm" type="none"/>
            <a:tailEnd len="sm" w="sm" type="none"/>
          </a:ln>
          <a:effectLst>
            <a:outerShdw blurRad="27813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866061" y="3292197"/>
            <a:ext cx="2321600" cy="290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ra Medium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Fines Victoria </a:t>
            </a:r>
            <a:endParaRPr b="0" i="0" sz="1800" u="none" cap="none" strike="noStrike"/>
          </a:p>
        </p:txBody>
      </p:sp>
      <p:sp>
        <p:nvSpPr>
          <p:cNvPr id="165" name="Google Shape;165;p4"/>
          <p:cNvSpPr/>
          <p:nvPr/>
        </p:nvSpPr>
        <p:spPr>
          <a:xfrm>
            <a:off x="866061" y="3693676"/>
            <a:ext cx="1289827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Oversees the management and collection of fines across the state, ensuring compliance, managing payment arrangements, and striving to enhance the system for timely collections and financial stability.</a:t>
            </a:r>
            <a:endParaRPr b="0" i="0" sz="1450" u="none" cap="none" strike="noStrike"/>
          </a:p>
        </p:txBody>
      </p:sp>
      <p:sp>
        <p:nvSpPr>
          <p:cNvPr id="166" name="Google Shape;166;p4"/>
          <p:cNvSpPr/>
          <p:nvPr/>
        </p:nvSpPr>
        <p:spPr>
          <a:xfrm>
            <a:off x="649962" y="4689753"/>
            <a:ext cx="13330476" cy="1428036"/>
          </a:xfrm>
          <a:prstGeom prst="roundRect">
            <a:avLst>
              <a:gd fmla="val 19509" name="adj"/>
            </a:avLst>
          </a:prstGeom>
          <a:solidFill>
            <a:srgbClr val="4F24B0"/>
          </a:solidFill>
          <a:ln cap="flat" cmpd="sng" w="30475">
            <a:solidFill>
              <a:srgbClr val="4F24B0"/>
            </a:solidFill>
            <a:prstDash val="solid"/>
            <a:round/>
            <a:headEnd len="sm" w="sm" type="none"/>
            <a:tailEnd len="sm" w="sm" type="none"/>
          </a:ln>
          <a:effectLst>
            <a:outerShdw blurRad="27813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866061" y="4905851"/>
            <a:ext cx="2321600" cy="290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ra Medium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The Challenge</a:t>
            </a:r>
            <a:endParaRPr b="0" i="0" sz="1800" u="none" cap="none" strike="noStrike"/>
          </a:p>
        </p:txBody>
      </p:sp>
      <p:sp>
        <p:nvSpPr>
          <p:cNvPr id="168" name="Google Shape;168;p4"/>
          <p:cNvSpPr/>
          <p:nvPr/>
        </p:nvSpPr>
        <p:spPr>
          <a:xfrm>
            <a:off x="866061" y="5307330"/>
            <a:ext cx="1289827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Fines Victoria faces growing challenges with an increasing number of debtors defaulting on payments, which causes financial strain. Without predictive insights, they struggle to take proactive action.</a:t>
            </a:r>
            <a:endParaRPr b="0" i="0" sz="1450" u="none" cap="none" strike="noStrike"/>
          </a:p>
        </p:txBody>
      </p:sp>
      <p:sp>
        <p:nvSpPr>
          <p:cNvPr id="169" name="Google Shape;169;p4"/>
          <p:cNvSpPr/>
          <p:nvPr/>
        </p:nvSpPr>
        <p:spPr>
          <a:xfrm>
            <a:off x="649962" y="6303407"/>
            <a:ext cx="13330476" cy="1428036"/>
          </a:xfrm>
          <a:prstGeom prst="roundRect">
            <a:avLst>
              <a:gd fmla="val 19509" name="adj"/>
            </a:avLst>
          </a:prstGeom>
          <a:solidFill>
            <a:srgbClr val="261C3F"/>
          </a:solidFill>
          <a:ln cap="flat" cmpd="sng" w="30475">
            <a:solidFill>
              <a:srgbClr val="261C3F"/>
            </a:solidFill>
            <a:prstDash val="solid"/>
            <a:round/>
            <a:headEnd len="sm" w="sm" type="none"/>
            <a:tailEnd len="sm" w="sm" type="none"/>
          </a:ln>
          <a:effectLst>
            <a:outerShdw blurRad="27813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866061" y="6519505"/>
            <a:ext cx="2321600" cy="290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ra Medium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The Project</a:t>
            </a:r>
            <a:endParaRPr b="0" i="0" sz="1800" u="none" cap="none" strike="noStrike"/>
          </a:p>
        </p:txBody>
      </p:sp>
      <p:sp>
        <p:nvSpPr>
          <p:cNvPr id="171" name="Google Shape;171;p4"/>
          <p:cNvSpPr/>
          <p:nvPr/>
        </p:nvSpPr>
        <p:spPr>
          <a:xfrm>
            <a:off x="866061" y="6920984"/>
            <a:ext cx="12898279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Aims to develop a predictive model for debtor defaults using historical data, equipping Fines Victoria with actionable insights to better manage and reduce the risk of defaults.</a:t>
            </a:r>
            <a:endParaRPr b="0" i="0" sz="1450" u="none" cap="none" strike="noStrike"/>
          </a:p>
        </p:txBody>
      </p:sp>
      <p:pic>
        <p:nvPicPr>
          <p:cNvPr descr="preencoded.png" id="172" name="Google Shape;1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c555a6bce_0_0"/>
          <p:cNvSpPr/>
          <p:nvPr/>
        </p:nvSpPr>
        <p:spPr>
          <a:xfrm>
            <a:off x="767596" y="603052"/>
            <a:ext cx="54828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300"/>
              <a:buFont typeface="Sora Medium"/>
              <a:buNone/>
            </a:pPr>
            <a:r>
              <a:rPr b="1" i="0" lang="en-US" sz="43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The Problem</a:t>
            </a:r>
            <a:endParaRPr b="0" i="0" sz="4300" u="none" cap="none" strike="noStrike"/>
          </a:p>
        </p:txBody>
      </p:sp>
      <p:pic>
        <p:nvPicPr>
          <p:cNvPr descr="preencoded.png" id="179" name="Google Shape;179;g2fc555a6bc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0965" y="1617345"/>
            <a:ext cx="2160627" cy="196548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fc555a6bce_0_0"/>
          <p:cNvSpPr/>
          <p:nvPr/>
        </p:nvSpPr>
        <p:spPr>
          <a:xfrm>
            <a:off x="3983236" y="2642592"/>
            <a:ext cx="11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Sora Medium"/>
              <a:buNone/>
            </a:pPr>
            <a:r>
              <a:rPr b="0" i="0" lang="en-US" sz="215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1</a:t>
            </a:r>
            <a:endParaRPr b="0" i="0" sz="2150" u="none" cap="none" strike="noStrike"/>
          </a:p>
        </p:txBody>
      </p:sp>
      <p:sp>
        <p:nvSpPr>
          <p:cNvPr id="181" name="Google Shape;181;g2fc555a6bce_0_0"/>
          <p:cNvSpPr/>
          <p:nvPr/>
        </p:nvSpPr>
        <p:spPr>
          <a:xfrm>
            <a:off x="5340906" y="1946315"/>
            <a:ext cx="3917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150"/>
              <a:buFont typeface="Sora Medium"/>
              <a:buNone/>
            </a:pPr>
            <a:r>
              <a:rPr b="0" i="0" lang="en-US" sz="215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More Customers Defaulting </a:t>
            </a:r>
            <a:endParaRPr b="0" i="0" sz="2150" u="none" cap="none" strike="noStrike"/>
          </a:p>
        </p:txBody>
      </p:sp>
      <p:sp>
        <p:nvSpPr>
          <p:cNvPr id="182" name="Google Shape;182;g2fc555a6bce_0_0"/>
          <p:cNvSpPr/>
          <p:nvPr/>
        </p:nvSpPr>
        <p:spPr>
          <a:xfrm>
            <a:off x="5340906" y="2420541"/>
            <a:ext cx="4948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25-30% of those fined default on their payments.</a:t>
            </a:r>
            <a:endParaRPr b="0" i="0" sz="1700" u="none" cap="none" strike="noStrike"/>
          </a:p>
        </p:txBody>
      </p:sp>
      <p:sp>
        <p:nvSpPr>
          <p:cNvPr id="183" name="Google Shape;183;g2fc555a6bce_0_0"/>
          <p:cNvSpPr/>
          <p:nvPr/>
        </p:nvSpPr>
        <p:spPr>
          <a:xfrm>
            <a:off x="5340906" y="2902982"/>
            <a:ext cx="4948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184" name="Google Shape;184;g2fc555a6bce_0_0"/>
          <p:cNvSpPr/>
          <p:nvPr/>
        </p:nvSpPr>
        <p:spPr>
          <a:xfrm>
            <a:off x="5176361" y="3577828"/>
            <a:ext cx="8631600" cy="26700"/>
          </a:xfrm>
          <a:prstGeom prst="roundRect">
            <a:avLst>
              <a:gd fmla="val 1233490" name="adj"/>
            </a:avLst>
          </a:prstGeom>
          <a:solidFill>
            <a:srgbClr val="A6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5" name="Google Shape;185;g2fc555a6bc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0592" y="3637598"/>
            <a:ext cx="4321373" cy="196548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fc555a6bce_0_0"/>
          <p:cNvSpPr/>
          <p:nvPr/>
        </p:nvSpPr>
        <p:spPr>
          <a:xfrm>
            <a:off x="3955733" y="4401026"/>
            <a:ext cx="171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Sora Medium"/>
              <a:buNone/>
            </a:pPr>
            <a:r>
              <a:rPr b="0" i="0" lang="en-US" sz="215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2</a:t>
            </a:r>
            <a:endParaRPr b="0" i="0" sz="2150" u="none" cap="none" strike="noStrike"/>
          </a:p>
        </p:txBody>
      </p:sp>
      <p:sp>
        <p:nvSpPr>
          <p:cNvPr id="187" name="Google Shape;187;g2fc555a6bce_0_0"/>
          <p:cNvSpPr/>
          <p:nvPr/>
        </p:nvSpPr>
        <p:spPr>
          <a:xfrm>
            <a:off x="6421279" y="4032290"/>
            <a:ext cx="3901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150"/>
              <a:buFont typeface="Sora Medium"/>
              <a:buNone/>
            </a:pPr>
            <a:r>
              <a:rPr b="0" i="0" lang="en-US" sz="215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Significant Increase in Fines</a:t>
            </a:r>
            <a:endParaRPr b="0" i="0" sz="2150" u="none" cap="none" strike="noStrike"/>
          </a:p>
        </p:txBody>
      </p:sp>
      <p:sp>
        <p:nvSpPr>
          <p:cNvPr id="188" name="Google Shape;188;g2fc555a6bce_0_0"/>
          <p:cNvSpPr/>
          <p:nvPr/>
        </p:nvSpPr>
        <p:spPr>
          <a:xfrm>
            <a:off x="6421279" y="4506516"/>
            <a:ext cx="72222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Over 2 million fines are issued every year, resulting in a $150 million shortfall in state revenue.</a:t>
            </a:r>
            <a:endParaRPr b="0" i="0" sz="1700" u="none" cap="none" strike="noStrike"/>
          </a:p>
        </p:txBody>
      </p:sp>
      <p:sp>
        <p:nvSpPr>
          <p:cNvPr id="189" name="Google Shape;189;g2fc555a6bce_0_0"/>
          <p:cNvSpPr/>
          <p:nvPr/>
        </p:nvSpPr>
        <p:spPr>
          <a:xfrm>
            <a:off x="6256734" y="5598081"/>
            <a:ext cx="7551300" cy="26700"/>
          </a:xfrm>
          <a:prstGeom prst="roundRect">
            <a:avLst>
              <a:gd fmla="val 1233490" name="adj"/>
            </a:avLst>
          </a:prstGeom>
          <a:solidFill>
            <a:srgbClr val="29B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0" name="Google Shape;190;g2fc555a6bc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219" y="5657850"/>
            <a:ext cx="6482120" cy="196548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fc555a6bce_0_0"/>
          <p:cNvSpPr/>
          <p:nvPr/>
        </p:nvSpPr>
        <p:spPr>
          <a:xfrm>
            <a:off x="3956209" y="6421279"/>
            <a:ext cx="170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Sora Medium"/>
              <a:buNone/>
            </a:pPr>
            <a:r>
              <a:rPr b="0" i="0" lang="en-US" sz="215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3</a:t>
            </a:r>
            <a:endParaRPr b="0" i="0" sz="2150" u="none" cap="none" strike="noStrike"/>
          </a:p>
        </p:txBody>
      </p:sp>
      <p:sp>
        <p:nvSpPr>
          <p:cNvPr id="192" name="Google Shape;192;g2fc555a6bce_0_0"/>
          <p:cNvSpPr/>
          <p:nvPr/>
        </p:nvSpPr>
        <p:spPr>
          <a:xfrm>
            <a:off x="7501652" y="5877163"/>
            <a:ext cx="47217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150"/>
              <a:buFont typeface="Sora Medium"/>
              <a:buNone/>
            </a:pPr>
            <a:r>
              <a:rPr b="0" i="0" lang="en-US" sz="215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Burden on the Fines Victoria Team</a:t>
            </a:r>
            <a:endParaRPr b="0" i="0" sz="2150" u="none" cap="none" strike="noStrike"/>
          </a:p>
        </p:txBody>
      </p:sp>
      <p:sp>
        <p:nvSpPr>
          <p:cNvPr id="193" name="Google Shape;193;g2fc555a6bce_0_0"/>
          <p:cNvSpPr/>
          <p:nvPr/>
        </p:nvSpPr>
        <p:spPr>
          <a:xfrm>
            <a:off x="7501652" y="6351389"/>
            <a:ext cx="61419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Increased investment in resources and manpower is failing to reduce defaults and is further harming fine recovery and state cash flow.</a:t>
            </a:r>
            <a:endParaRPr b="0" i="0" sz="1700" u="none" cap="none" strike="noStrike"/>
          </a:p>
        </p:txBody>
      </p:sp>
      <p:pic>
        <p:nvPicPr>
          <p:cNvPr descr="preencoded.png" id="194" name="Google Shape;194;g2fc555a6bce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450"/>
              <a:buFont typeface="Sora Medium"/>
              <a:buNone/>
            </a:pPr>
            <a:r>
              <a:rPr b="1" i="0" lang="en-US" sz="44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The Solution</a:t>
            </a:r>
            <a:endParaRPr b="0" i="0" sz="4450" u="none" cap="none" strike="noStrike"/>
          </a:p>
        </p:txBody>
      </p:sp>
      <p:pic>
        <p:nvPicPr>
          <p:cNvPr descr="preencoded.png" id="201" name="Google Shape;2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786176"/>
            <a:ext cx="3260646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/>
          <p:nvPr/>
        </p:nvSpPr>
        <p:spPr>
          <a:xfrm>
            <a:off x="1020604" y="3033593"/>
            <a:ext cx="2807018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Streamlining Processes</a:t>
            </a:r>
            <a:endParaRPr b="0" i="0" sz="2200" u="none" cap="none" strike="noStrike"/>
          </a:p>
        </p:txBody>
      </p:sp>
      <p:sp>
        <p:nvSpPr>
          <p:cNvPr id="203" name="Google Shape;203;p6"/>
          <p:cNvSpPr/>
          <p:nvPr/>
        </p:nvSpPr>
        <p:spPr>
          <a:xfrm>
            <a:off x="1383506" y="3878342"/>
            <a:ext cx="24441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Restructure Fines Victoria's processes to optimize efficiency and minimize delays.</a:t>
            </a:r>
            <a:endParaRPr b="0" i="0" sz="1750" u="none" cap="none" strike="noStrike"/>
          </a:p>
        </p:txBody>
      </p:sp>
      <p:sp>
        <p:nvSpPr>
          <p:cNvPr id="204" name="Google Shape;204;p6"/>
          <p:cNvSpPr/>
          <p:nvPr/>
        </p:nvSpPr>
        <p:spPr>
          <a:xfrm>
            <a:off x="1383506" y="5409248"/>
            <a:ext cx="24441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Ensure a smoother and more effective debt collection system.</a:t>
            </a:r>
            <a:endParaRPr b="0" i="0" sz="1750" u="none" cap="none" strike="noStrike"/>
          </a:p>
        </p:txBody>
      </p:sp>
      <p:pic>
        <p:nvPicPr>
          <p:cNvPr descr="preencoded.png" id="205" name="Google Shape;20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4435" y="1786176"/>
            <a:ext cx="3260765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/>
          <p:nvPr/>
        </p:nvSpPr>
        <p:spPr>
          <a:xfrm>
            <a:off x="4281249" y="3033593"/>
            <a:ext cx="280713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Boosting Collections</a:t>
            </a:r>
            <a:endParaRPr b="0" i="0" sz="2200" u="none" cap="none" strike="noStrike"/>
          </a:p>
        </p:txBody>
      </p:sp>
      <p:sp>
        <p:nvSpPr>
          <p:cNvPr id="207" name="Google Shape;207;p6"/>
          <p:cNvSpPr/>
          <p:nvPr/>
        </p:nvSpPr>
        <p:spPr>
          <a:xfrm>
            <a:off x="4644152" y="3878342"/>
            <a:ext cx="244423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Predict high-risk debtors to focus resources on targeted interventions.</a:t>
            </a:r>
            <a:endParaRPr b="0" i="0" sz="1750" u="none" cap="none" strike="noStrike"/>
          </a:p>
        </p:txBody>
      </p:sp>
      <p:sp>
        <p:nvSpPr>
          <p:cNvPr id="208" name="Google Shape;208;p6"/>
          <p:cNvSpPr/>
          <p:nvPr/>
        </p:nvSpPr>
        <p:spPr>
          <a:xfrm>
            <a:off x="4644152" y="5409248"/>
            <a:ext cx="244423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Lead to increased debt collection and a more sustainable financial outlook.</a:t>
            </a:r>
            <a:endParaRPr b="0" i="0" sz="1750" u="none" cap="none" strike="noStrike"/>
          </a:p>
        </p:txBody>
      </p:sp>
      <p:pic>
        <p:nvPicPr>
          <p:cNvPr descr="preencoded.png" id="209" name="Google Shape;20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1786176"/>
            <a:ext cx="3260646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/>
          <p:nvPr/>
        </p:nvSpPr>
        <p:spPr>
          <a:xfrm>
            <a:off x="7542014" y="3033593"/>
            <a:ext cx="2807018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Optimizing Resources</a:t>
            </a:r>
            <a:endParaRPr b="0" i="0" sz="2200" u="none" cap="none" strike="noStrike"/>
          </a:p>
        </p:txBody>
      </p:sp>
      <p:sp>
        <p:nvSpPr>
          <p:cNvPr id="211" name="Google Shape;211;p6"/>
          <p:cNvSpPr/>
          <p:nvPr/>
        </p:nvSpPr>
        <p:spPr>
          <a:xfrm>
            <a:off x="7904917" y="3878342"/>
            <a:ext cx="24441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Manage a larger volume of debtors with reduced staffing requirements.</a:t>
            </a:r>
            <a:endParaRPr b="0" i="0" sz="1750" u="none" cap="none" strike="noStrike"/>
          </a:p>
        </p:txBody>
      </p:sp>
      <p:sp>
        <p:nvSpPr>
          <p:cNvPr id="212" name="Google Shape;212;p6"/>
          <p:cNvSpPr/>
          <p:nvPr/>
        </p:nvSpPr>
        <p:spPr>
          <a:xfrm>
            <a:off x="7904917" y="5409248"/>
            <a:ext cx="2444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Free up resources for other critical initiatives.</a:t>
            </a:r>
            <a:endParaRPr b="0" i="0" sz="1750" u="none" cap="none" strike="noStrike"/>
          </a:p>
        </p:txBody>
      </p:sp>
      <p:pic>
        <p:nvPicPr>
          <p:cNvPr descr="preencoded.png" id="213" name="Google Shape;21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75846" y="1786176"/>
            <a:ext cx="3260765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/>
          <p:nvPr/>
        </p:nvSpPr>
        <p:spPr>
          <a:xfrm>
            <a:off x="10802660" y="3033593"/>
            <a:ext cx="280713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Financial Stability</a:t>
            </a:r>
            <a:endParaRPr b="0" i="0" sz="2200" u="none" cap="none" strike="noStrike"/>
          </a:p>
        </p:txBody>
      </p:sp>
      <p:sp>
        <p:nvSpPr>
          <p:cNvPr id="215" name="Google Shape;215;p6"/>
          <p:cNvSpPr/>
          <p:nvPr/>
        </p:nvSpPr>
        <p:spPr>
          <a:xfrm>
            <a:off x="11165562" y="3524012"/>
            <a:ext cx="244423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Help the Victorian government maintain a more stable financial position.</a:t>
            </a:r>
            <a:endParaRPr b="0" i="0" sz="1750" u="none" cap="none" strike="noStrike"/>
          </a:p>
        </p:txBody>
      </p:sp>
      <p:sp>
        <p:nvSpPr>
          <p:cNvPr id="216" name="Google Shape;216;p6"/>
          <p:cNvSpPr/>
          <p:nvPr/>
        </p:nvSpPr>
        <p:spPr>
          <a:xfrm>
            <a:off x="11165562" y="5054918"/>
            <a:ext cx="244423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Char char="•"/>
            </a:pP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Reduce the need to offset Fines Victoria's financial burdens.</a:t>
            </a:r>
            <a:endParaRPr b="0" i="0" sz="1750" u="none" cap="none" strike="noStrike"/>
          </a:p>
        </p:txBody>
      </p:sp>
      <p:pic>
        <p:nvPicPr>
          <p:cNvPr descr="preencoded.png" id="217" name="Google Shape;21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/>
          <p:nvPr/>
        </p:nvSpPr>
        <p:spPr>
          <a:xfrm>
            <a:off x="764858" y="600908"/>
            <a:ext cx="5463183" cy="682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300"/>
              <a:buFont typeface="Sora Medium"/>
              <a:buNone/>
            </a:pPr>
            <a:r>
              <a:rPr b="1" i="0" lang="en-US" sz="43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Our Methodology</a:t>
            </a:r>
            <a:endParaRPr b="0" i="0" sz="4300" u="none" cap="none" strike="noStrike"/>
          </a:p>
        </p:txBody>
      </p:sp>
      <p:sp>
        <p:nvSpPr>
          <p:cNvPr id="224" name="Google Shape;224;p7"/>
          <p:cNvSpPr/>
          <p:nvPr/>
        </p:nvSpPr>
        <p:spPr>
          <a:xfrm>
            <a:off x="1065967" y="1857375"/>
            <a:ext cx="53340" cy="5524738"/>
          </a:xfrm>
          <a:prstGeom prst="roundRect">
            <a:avLst>
              <a:gd fmla="val 614544" name="adj"/>
            </a:avLst>
          </a:prstGeom>
          <a:solidFill>
            <a:srgbClr val="0000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1285101" y="2322195"/>
            <a:ext cx="764858" cy="53340"/>
          </a:xfrm>
          <a:prstGeom prst="roundRect">
            <a:avLst>
              <a:gd fmla="val 614544" name="adj"/>
            </a:avLst>
          </a:prstGeom>
          <a:solidFill>
            <a:srgbClr val="8C9E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846832" y="2103120"/>
            <a:ext cx="491609" cy="491609"/>
          </a:xfrm>
          <a:prstGeom prst="roundRect">
            <a:avLst>
              <a:gd fmla="val 66679" name="adj"/>
            </a:avLst>
          </a:prstGeom>
          <a:solidFill>
            <a:srgbClr val="8C9EE5"/>
          </a:solidFill>
          <a:ln cap="flat" cmpd="sng" w="38100">
            <a:solidFill>
              <a:srgbClr val="8C9EE5"/>
            </a:solidFill>
            <a:prstDash val="solid"/>
            <a:round/>
            <a:headEnd len="sm" w="sm" type="none"/>
            <a:tailEnd len="sm" w="sm" type="none"/>
          </a:ln>
          <a:effectLst>
            <a:outerShdw blurRad="32766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1023283" y="2185035"/>
            <a:ext cx="138708" cy="327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Sora Medium"/>
              <a:buNone/>
            </a:pPr>
            <a:r>
              <a:rPr b="0" i="0" lang="en-US" sz="255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1</a:t>
            </a:r>
            <a:endParaRPr b="0" i="0" sz="2550" u="none" cap="none" strike="noStrike"/>
          </a:p>
        </p:txBody>
      </p:sp>
      <p:sp>
        <p:nvSpPr>
          <p:cNvPr id="228" name="Google Shape;228;p7"/>
          <p:cNvSpPr/>
          <p:nvPr/>
        </p:nvSpPr>
        <p:spPr>
          <a:xfrm>
            <a:off x="2294453" y="2075855"/>
            <a:ext cx="2731532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150"/>
              <a:buFont typeface="Sora Medium"/>
              <a:buNone/>
            </a:pPr>
            <a:r>
              <a:rPr b="0" i="0" lang="en-US" sz="215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Planning</a:t>
            </a:r>
            <a:endParaRPr b="0" i="0" sz="2150" u="none" cap="none" strike="noStrike"/>
          </a:p>
        </p:txBody>
      </p:sp>
      <p:sp>
        <p:nvSpPr>
          <p:cNvPr id="229" name="Google Shape;229;p7"/>
          <p:cNvSpPr/>
          <p:nvPr/>
        </p:nvSpPr>
        <p:spPr>
          <a:xfrm>
            <a:off x="2294453" y="2635687"/>
            <a:ext cx="4754166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Identify key variables and establish the model approach.</a:t>
            </a:r>
            <a:endParaRPr b="0" i="0" sz="1700" u="none" cap="none" strike="noStrike"/>
          </a:p>
        </p:txBody>
      </p:sp>
      <p:sp>
        <p:nvSpPr>
          <p:cNvPr id="230" name="Google Shape;230;p7"/>
          <p:cNvSpPr/>
          <p:nvPr/>
        </p:nvSpPr>
        <p:spPr>
          <a:xfrm>
            <a:off x="1285101" y="4236601"/>
            <a:ext cx="764858" cy="53340"/>
          </a:xfrm>
          <a:prstGeom prst="roundRect">
            <a:avLst>
              <a:gd fmla="val 614544" name="adj"/>
            </a:avLst>
          </a:prstGeom>
          <a:solidFill>
            <a:srgbClr val="0F9F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7"/>
          <p:cNvSpPr/>
          <p:nvPr/>
        </p:nvSpPr>
        <p:spPr>
          <a:xfrm>
            <a:off x="846832" y="4017526"/>
            <a:ext cx="491609" cy="491609"/>
          </a:xfrm>
          <a:prstGeom prst="roundRect">
            <a:avLst>
              <a:gd fmla="val 66679" name="adj"/>
            </a:avLst>
          </a:prstGeom>
          <a:solidFill>
            <a:srgbClr val="0F9FD9"/>
          </a:solidFill>
          <a:ln cap="flat" cmpd="sng" w="38100">
            <a:solidFill>
              <a:srgbClr val="0F9FD9"/>
            </a:solidFill>
            <a:prstDash val="solid"/>
            <a:round/>
            <a:headEnd len="sm" w="sm" type="none"/>
            <a:tailEnd len="sm" w="sm" type="none"/>
          </a:ln>
          <a:effectLst>
            <a:outerShdw blurRad="32766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/>
          <p:nvPr/>
        </p:nvSpPr>
        <p:spPr>
          <a:xfrm>
            <a:off x="990540" y="4099441"/>
            <a:ext cx="204192" cy="327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Sora Medium"/>
              <a:buNone/>
            </a:pPr>
            <a:r>
              <a:rPr b="0" i="0" lang="en-US" sz="255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2</a:t>
            </a:r>
            <a:endParaRPr b="0" i="0" sz="2550" u="none" cap="none" strike="noStrike"/>
          </a:p>
        </p:txBody>
      </p:sp>
      <p:sp>
        <p:nvSpPr>
          <p:cNvPr id="233" name="Google Shape;233;p7"/>
          <p:cNvSpPr/>
          <p:nvPr/>
        </p:nvSpPr>
        <p:spPr>
          <a:xfrm>
            <a:off x="2294453" y="3990261"/>
            <a:ext cx="2731532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150"/>
              <a:buFont typeface="Sora Medium"/>
              <a:buNone/>
            </a:pPr>
            <a:r>
              <a:rPr b="0" i="0" lang="en-US" sz="215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Implementation</a:t>
            </a:r>
            <a:endParaRPr b="0" i="0" sz="2150" u="none" cap="none" strike="noStrike"/>
          </a:p>
        </p:txBody>
      </p:sp>
      <p:sp>
        <p:nvSpPr>
          <p:cNvPr id="234" name="Google Shape;234;p7"/>
          <p:cNvSpPr/>
          <p:nvPr/>
        </p:nvSpPr>
        <p:spPr>
          <a:xfrm>
            <a:off x="2294453" y="4550093"/>
            <a:ext cx="4754166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Develop and execute the models, processing relevant data.</a:t>
            </a:r>
            <a:endParaRPr b="0" i="0" sz="1700" u="none" cap="none" strike="noStrike"/>
          </a:p>
        </p:txBody>
      </p:sp>
      <p:sp>
        <p:nvSpPr>
          <p:cNvPr id="235" name="Google Shape;235;p7"/>
          <p:cNvSpPr/>
          <p:nvPr/>
        </p:nvSpPr>
        <p:spPr>
          <a:xfrm>
            <a:off x="1285101" y="6151007"/>
            <a:ext cx="764858" cy="53340"/>
          </a:xfrm>
          <a:prstGeom prst="roundRect">
            <a:avLst>
              <a:gd fmla="val 614544" name="adj"/>
            </a:avLst>
          </a:prstGeom>
          <a:solidFill>
            <a:srgbClr val="4F24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7"/>
          <p:cNvSpPr/>
          <p:nvPr/>
        </p:nvSpPr>
        <p:spPr>
          <a:xfrm>
            <a:off x="846832" y="5931932"/>
            <a:ext cx="491609" cy="491609"/>
          </a:xfrm>
          <a:prstGeom prst="roundRect">
            <a:avLst>
              <a:gd fmla="val 66679" name="adj"/>
            </a:avLst>
          </a:prstGeom>
          <a:solidFill>
            <a:srgbClr val="4F24B0"/>
          </a:solidFill>
          <a:ln cap="flat" cmpd="sng" w="38100">
            <a:solidFill>
              <a:srgbClr val="4F24B0"/>
            </a:solidFill>
            <a:prstDash val="solid"/>
            <a:round/>
            <a:headEnd len="sm" w="sm" type="none"/>
            <a:tailEnd len="sm" w="sm" type="none"/>
          </a:ln>
          <a:effectLst>
            <a:outerShdw blurRad="32766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7"/>
          <p:cNvSpPr/>
          <p:nvPr/>
        </p:nvSpPr>
        <p:spPr>
          <a:xfrm>
            <a:off x="991017" y="6013847"/>
            <a:ext cx="203240" cy="327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50"/>
              <a:buFont typeface="Sora Medium"/>
              <a:buNone/>
            </a:pPr>
            <a:r>
              <a:rPr b="0" i="0" lang="en-US" sz="255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3</a:t>
            </a:r>
            <a:endParaRPr b="0" i="0" sz="2550" u="none" cap="none" strike="noStrike"/>
          </a:p>
        </p:txBody>
      </p:sp>
      <p:sp>
        <p:nvSpPr>
          <p:cNvPr id="238" name="Google Shape;238;p7"/>
          <p:cNvSpPr/>
          <p:nvPr/>
        </p:nvSpPr>
        <p:spPr>
          <a:xfrm>
            <a:off x="2294453" y="5904667"/>
            <a:ext cx="2731532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2150"/>
              <a:buFont typeface="Sora Medium"/>
              <a:buNone/>
            </a:pPr>
            <a:r>
              <a:rPr b="0" i="0" lang="en-US" sz="2150" u="none" cap="none" strike="noStrike">
                <a:solidFill>
                  <a:srgbClr val="74586E"/>
                </a:solidFill>
                <a:latin typeface="Sora Medium"/>
                <a:ea typeface="Sora Medium"/>
                <a:cs typeface="Sora Medium"/>
                <a:sym typeface="Sora Medium"/>
              </a:rPr>
              <a:t>Optimization</a:t>
            </a:r>
            <a:endParaRPr b="0" i="0" sz="2150" u="none" cap="none" strike="noStrike"/>
          </a:p>
        </p:txBody>
      </p:sp>
      <p:sp>
        <p:nvSpPr>
          <p:cNvPr id="239" name="Google Shape;239;p7"/>
          <p:cNvSpPr/>
          <p:nvPr/>
        </p:nvSpPr>
        <p:spPr>
          <a:xfrm>
            <a:off x="2294453" y="6464498"/>
            <a:ext cx="4754166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Refine and enhance models based on performance evaluation.</a:t>
            </a:r>
            <a:endParaRPr b="0" i="0" sz="1700" u="none" cap="none" strike="noStrike"/>
          </a:p>
        </p:txBody>
      </p:sp>
      <p:pic>
        <p:nvPicPr>
          <p:cNvPr descr="preencoded.png" id="240" name="Google Shape;2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030" y="1857375"/>
            <a:ext cx="5742503" cy="481095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7"/>
          <p:cNvSpPr/>
          <p:nvPr/>
        </p:nvSpPr>
        <p:spPr>
          <a:xfrm>
            <a:off x="12185140" y="4132419"/>
            <a:ext cx="1264071" cy="310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Execution</a:t>
            </a:r>
            <a:endParaRPr b="0" i="0" sz="1500" u="none" cap="none" strike="noStrike"/>
          </a:p>
        </p:txBody>
      </p:sp>
      <p:sp>
        <p:nvSpPr>
          <p:cNvPr id="242" name="Google Shape;242;p7"/>
          <p:cNvSpPr/>
          <p:nvPr/>
        </p:nvSpPr>
        <p:spPr>
          <a:xfrm>
            <a:off x="8023450" y="4132419"/>
            <a:ext cx="1184076" cy="310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Accuracy</a:t>
            </a:r>
            <a:endParaRPr b="0" i="0" sz="1500" u="none" cap="none" strike="noStrike"/>
          </a:p>
        </p:txBody>
      </p:sp>
      <p:sp>
        <p:nvSpPr>
          <p:cNvPr id="243" name="Google Shape;243;p7"/>
          <p:cNvSpPr/>
          <p:nvPr/>
        </p:nvSpPr>
        <p:spPr>
          <a:xfrm>
            <a:off x="10192060" y="2016433"/>
            <a:ext cx="549555" cy="310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Idea</a:t>
            </a:r>
            <a:endParaRPr b="0" i="0" sz="1500" u="none" cap="none" strike="noStrike"/>
          </a:p>
        </p:txBody>
      </p:sp>
      <p:sp>
        <p:nvSpPr>
          <p:cNvPr id="244" name="Google Shape;244;p7"/>
          <p:cNvSpPr/>
          <p:nvPr/>
        </p:nvSpPr>
        <p:spPr>
          <a:xfrm>
            <a:off x="9820668" y="6201102"/>
            <a:ext cx="1361928" cy="310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1500"/>
              <a:buFont typeface="Sora Medium"/>
              <a:buNone/>
            </a:pPr>
            <a:r>
              <a:rPr b="0" i="0" lang="en-US" sz="150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Prediction</a:t>
            </a:r>
            <a:endParaRPr b="0" i="0" sz="1500" u="none" cap="none" strike="noStrike"/>
          </a:p>
        </p:txBody>
      </p:sp>
      <p:pic>
        <p:nvPicPr>
          <p:cNvPr descr="preencoded.png" id="245" name="Google Shape;24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450"/>
              <a:buFont typeface="Sora Medium"/>
              <a:buNone/>
            </a:pPr>
            <a:r>
              <a:rPr b="1" i="0" lang="en-US" sz="44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About The Data</a:t>
            </a:r>
            <a:endParaRPr b="0" i="0" sz="4450" u="none" cap="none" strike="noStrike"/>
          </a:p>
        </p:txBody>
      </p:sp>
      <p:sp>
        <p:nvSpPr>
          <p:cNvPr id="252" name="Google Shape;252;p8"/>
          <p:cNvSpPr/>
          <p:nvPr/>
        </p:nvSpPr>
        <p:spPr>
          <a:xfrm>
            <a:off x="793790" y="2126337"/>
            <a:ext cx="13042821" cy="53340"/>
          </a:xfrm>
          <a:prstGeom prst="roundRect">
            <a:avLst>
              <a:gd fmla="val 637874" name="adj"/>
            </a:avLst>
          </a:prstGeom>
          <a:solidFill>
            <a:srgbClr val="0000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"/>
          <p:cNvSpPr/>
          <p:nvPr/>
        </p:nvSpPr>
        <p:spPr>
          <a:xfrm>
            <a:off x="2865239" y="2126337"/>
            <a:ext cx="53340" cy="793790"/>
          </a:xfrm>
          <a:prstGeom prst="roundRect">
            <a:avLst>
              <a:gd fmla="val 637874" name="adj"/>
            </a:avLst>
          </a:prstGeom>
          <a:solidFill>
            <a:srgbClr val="447E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8"/>
          <p:cNvSpPr/>
          <p:nvPr/>
        </p:nvSpPr>
        <p:spPr>
          <a:xfrm>
            <a:off x="2636758" y="1871186"/>
            <a:ext cx="510302" cy="510302"/>
          </a:xfrm>
          <a:prstGeom prst="roundRect">
            <a:avLst>
              <a:gd fmla="val 66675" name="adj"/>
            </a:avLst>
          </a:prstGeom>
          <a:solidFill>
            <a:srgbClr val="447ED7"/>
          </a:solidFill>
          <a:ln cap="flat" cmpd="sng" w="38100">
            <a:solidFill>
              <a:srgbClr val="447ED7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8"/>
          <p:cNvSpPr/>
          <p:nvPr/>
        </p:nvSpPr>
        <p:spPr>
          <a:xfrm>
            <a:off x="2819876" y="1956197"/>
            <a:ext cx="14394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Sora Medium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1</a:t>
            </a:r>
            <a:endParaRPr b="0" i="0" sz="2650" u="none" cap="none" strike="noStrike"/>
          </a:p>
        </p:txBody>
      </p:sp>
      <p:sp>
        <p:nvSpPr>
          <p:cNvPr id="256" name="Google Shape;256;p8"/>
          <p:cNvSpPr/>
          <p:nvPr/>
        </p:nvSpPr>
        <p:spPr>
          <a:xfrm>
            <a:off x="1474351" y="31470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E98F1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5E98F1"/>
                </a:solidFill>
                <a:latin typeface="Sora Medium"/>
                <a:ea typeface="Sora Medium"/>
                <a:cs typeface="Sora Medium"/>
                <a:sym typeface="Sora Medium"/>
              </a:rPr>
              <a:t>Data Collection</a:t>
            </a:r>
            <a:endParaRPr b="0" i="0" sz="2200" u="none" cap="none" strike="noStrike"/>
          </a:p>
        </p:txBody>
      </p:sp>
      <p:sp>
        <p:nvSpPr>
          <p:cNvPr id="257" name="Google Shape;257;p8"/>
          <p:cNvSpPr/>
          <p:nvPr/>
        </p:nvSpPr>
        <p:spPr>
          <a:xfrm>
            <a:off x="1383506" y="3637478"/>
            <a:ext cx="337982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Char char="●"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Source: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Datasets provided by Fines Victoria.</a:t>
            </a:r>
            <a:endParaRPr b="0" i="0" sz="1750" u="none" cap="none" strike="noStrike"/>
          </a:p>
        </p:txBody>
      </p:sp>
      <p:sp>
        <p:nvSpPr>
          <p:cNvPr id="258" name="Google Shape;258;p8"/>
          <p:cNvSpPr/>
          <p:nvPr/>
        </p:nvSpPr>
        <p:spPr>
          <a:xfrm>
            <a:off x="1201943" y="4717629"/>
            <a:ext cx="3379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4586E"/>
              </a:buClr>
              <a:buSzPts val="1750"/>
              <a:buChar char="●"/>
            </a:pPr>
            <a:r>
              <a:rPr b="1" lang="en-US" sz="1750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Hashing</a:t>
            </a:r>
            <a:r>
              <a:rPr lang="en-US" sz="1750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Dataset was hashed to ensure debtor privacy and confidentiality</a:t>
            </a:r>
            <a:endParaRPr sz="1750">
              <a:solidFill>
                <a:srgbClr val="74586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t/>
            </a:r>
            <a:endParaRPr b="1" sz="1750">
              <a:solidFill>
                <a:srgbClr val="74586E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7288411" y="2126337"/>
            <a:ext cx="53340" cy="793790"/>
          </a:xfrm>
          <a:prstGeom prst="roundRect">
            <a:avLst>
              <a:gd fmla="val 637874" name="adj"/>
            </a:avLst>
          </a:prstGeom>
          <a:solidFill>
            <a:srgbClr val="0F9F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8"/>
          <p:cNvSpPr/>
          <p:nvPr/>
        </p:nvSpPr>
        <p:spPr>
          <a:xfrm>
            <a:off x="7059930" y="1871186"/>
            <a:ext cx="510302" cy="510302"/>
          </a:xfrm>
          <a:prstGeom prst="roundRect">
            <a:avLst>
              <a:gd fmla="val 66675" name="adj"/>
            </a:avLst>
          </a:prstGeom>
          <a:solidFill>
            <a:srgbClr val="0F9FD9"/>
          </a:solidFill>
          <a:ln cap="flat" cmpd="sng" w="38100">
            <a:solidFill>
              <a:srgbClr val="0F9FD9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"/>
          <p:cNvSpPr/>
          <p:nvPr/>
        </p:nvSpPr>
        <p:spPr>
          <a:xfrm>
            <a:off x="7209115" y="1956197"/>
            <a:ext cx="21193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Sora Medium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2</a:t>
            </a:r>
            <a:endParaRPr b="0" i="0" sz="2650" u="none" cap="none" strike="noStrike"/>
          </a:p>
        </p:txBody>
      </p:sp>
      <p:sp>
        <p:nvSpPr>
          <p:cNvPr id="262" name="Google Shape;262;p8"/>
          <p:cNvSpPr/>
          <p:nvPr/>
        </p:nvSpPr>
        <p:spPr>
          <a:xfrm>
            <a:off x="5443776" y="3147060"/>
            <a:ext cx="37427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9B9F3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29B9F3"/>
                </a:solidFill>
                <a:latin typeface="Sora Medium"/>
                <a:ea typeface="Sora Medium"/>
                <a:cs typeface="Sora Medium"/>
                <a:sym typeface="Sora Medium"/>
              </a:rPr>
              <a:t>Data Storage and Security</a:t>
            </a:r>
            <a:endParaRPr b="0" i="0" sz="2200" u="none" cap="none" strike="noStrike"/>
          </a:p>
        </p:txBody>
      </p:sp>
      <p:sp>
        <p:nvSpPr>
          <p:cNvPr id="263" name="Google Shape;263;p8"/>
          <p:cNvSpPr/>
          <p:nvPr/>
        </p:nvSpPr>
        <p:spPr>
          <a:xfrm>
            <a:off x="5806678" y="3991808"/>
            <a:ext cx="337982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Storage: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Securely stored in </a:t>
            </a: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Azure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750" u="none" cap="none" strike="noStrike"/>
          </a:p>
        </p:txBody>
      </p:sp>
      <p:sp>
        <p:nvSpPr>
          <p:cNvPr id="264" name="Google Shape;264;p8"/>
          <p:cNvSpPr/>
          <p:nvPr/>
        </p:nvSpPr>
        <p:spPr>
          <a:xfrm>
            <a:off x="5806678" y="4796909"/>
            <a:ext cx="337982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Access: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Analyzed using </a:t>
            </a: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Postico.</a:t>
            </a:r>
            <a:endParaRPr b="0" i="0" sz="1750" u="none" cap="none" strike="noStrike"/>
          </a:p>
        </p:txBody>
      </p:sp>
      <p:sp>
        <p:nvSpPr>
          <p:cNvPr id="265" name="Google Shape;265;p8"/>
          <p:cNvSpPr/>
          <p:nvPr/>
        </p:nvSpPr>
        <p:spPr>
          <a:xfrm>
            <a:off x="5806678" y="5239107"/>
            <a:ext cx="337982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Security: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Ensured by not pushing the dataset to GitLab.</a:t>
            </a:r>
            <a:endParaRPr b="0" i="0" sz="1750" u="none" cap="none" strike="noStrike"/>
          </a:p>
        </p:txBody>
      </p:sp>
      <p:sp>
        <p:nvSpPr>
          <p:cNvPr id="266" name="Google Shape;266;p8"/>
          <p:cNvSpPr/>
          <p:nvPr/>
        </p:nvSpPr>
        <p:spPr>
          <a:xfrm>
            <a:off x="11711583" y="2126337"/>
            <a:ext cx="53340" cy="793790"/>
          </a:xfrm>
          <a:prstGeom prst="roundRect">
            <a:avLst>
              <a:gd fmla="val 637874" name="adj"/>
            </a:avLst>
          </a:prstGeom>
          <a:solidFill>
            <a:srgbClr val="4F24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8"/>
          <p:cNvSpPr/>
          <p:nvPr/>
        </p:nvSpPr>
        <p:spPr>
          <a:xfrm>
            <a:off x="11483102" y="1871186"/>
            <a:ext cx="510302" cy="510302"/>
          </a:xfrm>
          <a:prstGeom prst="roundRect">
            <a:avLst>
              <a:gd fmla="val 66675" name="adj"/>
            </a:avLst>
          </a:prstGeom>
          <a:solidFill>
            <a:srgbClr val="000000"/>
          </a:solidFill>
          <a:ln cap="flat" cmpd="sng" w="38100">
            <a:solidFill>
              <a:srgbClr val="4F24B0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>
            <a:off x="11632763" y="1956197"/>
            <a:ext cx="21097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Sora Medium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3</a:t>
            </a:r>
            <a:endParaRPr b="0" i="0" sz="2650" u="none" cap="none" strike="noStrike"/>
          </a:p>
        </p:txBody>
      </p:sp>
      <p:sp>
        <p:nvSpPr>
          <p:cNvPr id="269" name="Google Shape;269;p8"/>
          <p:cNvSpPr/>
          <p:nvPr/>
        </p:nvSpPr>
        <p:spPr>
          <a:xfrm>
            <a:off x="10320695" y="31470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60B97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360B97"/>
                </a:solidFill>
                <a:latin typeface="Sora Medium"/>
                <a:ea typeface="Sora Medium"/>
                <a:cs typeface="Sora Medium"/>
                <a:sym typeface="Sora Medium"/>
              </a:rPr>
              <a:t>Dataset Overview</a:t>
            </a:r>
            <a:endParaRPr b="0" i="0" sz="2200" u="none" cap="none" strike="noStrike"/>
          </a:p>
        </p:txBody>
      </p:sp>
      <p:sp>
        <p:nvSpPr>
          <p:cNvPr id="270" name="Google Shape;270;p8"/>
          <p:cNvSpPr/>
          <p:nvPr/>
        </p:nvSpPr>
        <p:spPr>
          <a:xfrm>
            <a:off x="10229850" y="3637478"/>
            <a:ext cx="337982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Rows: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4.3 million entries.</a:t>
            </a:r>
            <a:endParaRPr b="0" i="0" sz="1750" u="none" cap="none" strike="noStrike"/>
          </a:p>
        </p:txBody>
      </p:sp>
      <p:sp>
        <p:nvSpPr>
          <p:cNvPr id="271" name="Google Shape;271;p8"/>
          <p:cNvSpPr/>
          <p:nvPr/>
        </p:nvSpPr>
        <p:spPr>
          <a:xfrm>
            <a:off x="10229850" y="4079677"/>
            <a:ext cx="337982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Columns: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 52 columns.</a:t>
            </a:r>
            <a:endParaRPr b="0" i="0" sz="1750" u="none" cap="none" strike="noStrike"/>
          </a:p>
        </p:txBody>
      </p:sp>
      <p:sp>
        <p:nvSpPr>
          <p:cNvPr id="272" name="Google Shape;272;p8"/>
          <p:cNvSpPr/>
          <p:nvPr/>
        </p:nvSpPr>
        <p:spPr>
          <a:xfrm>
            <a:off x="10229850" y="4521875"/>
            <a:ext cx="337982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74586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Data Types</a:t>
            </a:r>
            <a:r>
              <a:rPr b="0" i="0" lang="en-US" sz="1750" u="none" cap="none" strike="noStrike">
                <a:solidFill>
                  <a:srgbClr val="74586E"/>
                </a:solidFill>
                <a:latin typeface="Noto Sans TC"/>
                <a:ea typeface="Noto Sans TC"/>
                <a:cs typeface="Noto Sans TC"/>
                <a:sym typeface="Noto Sans TC"/>
              </a:rPr>
              <a:t>: Numeric, categorical, and datetime columns.</a:t>
            </a:r>
            <a:endParaRPr b="0" i="0" sz="1750" u="none" cap="none" strike="noStrike"/>
          </a:p>
        </p:txBody>
      </p:sp>
      <p:pic>
        <p:nvPicPr>
          <p:cNvPr descr="preencoded.png" id="273" name="Google Shape;2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"/>
          <p:cNvSpPr/>
          <p:nvPr/>
        </p:nvSpPr>
        <p:spPr>
          <a:xfrm>
            <a:off x="793790" y="623768"/>
            <a:ext cx="738318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277CC"/>
              </a:buClr>
              <a:buSzPts val="4450"/>
              <a:buFont typeface="Sora Medium"/>
              <a:buNone/>
            </a:pPr>
            <a:r>
              <a:rPr b="1" i="0" lang="en-US" sz="4450" u="none" cap="none" strike="noStrike">
                <a:solidFill>
                  <a:srgbClr val="5277CC"/>
                </a:solidFill>
                <a:latin typeface="Sora Medium"/>
                <a:ea typeface="Sora Medium"/>
                <a:cs typeface="Sora Medium"/>
                <a:sym typeface="Sora Medium"/>
              </a:rPr>
              <a:t>Initial Data Analysis (IDA)</a:t>
            </a:r>
            <a:endParaRPr b="0" i="0" sz="4450" u="none" cap="none" strike="noStrike"/>
          </a:p>
        </p:txBody>
      </p:sp>
      <p:sp>
        <p:nvSpPr>
          <p:cNvPr id="280" name="Google Shape;280;p9"/>
          <p:cNvSpPr/>
          <p:nvPr/>
        </p:nvSpPr>
        <p:spPr>
          <a:xfrm>
            <a:off x="793790" y="1786176"/>
            <a:ext cx="4196358" cy="2108954"/>
          </a:xfrm>
          <a:prstGeom prst="roundRect">
            <a:avLst>
              <a:gd fmla="val 16133" name="adj"/>
            </a:avLst>
          </a:prstGeom>
          <a:solidFill>
            <a:srgbClr val="8C9EE5"/>
          </a:solidFill>
          <a:ln cap="flat" cmpd="sng" w="38100">
            <a:solidFill>
              <a:srgbClr val="8C9EE5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9"/>
          <p:cNvSpPr/>
          <p:nvPr/>
        </p:nvSpPr>
        <p:spPr>
          <a:xfrm>
            <a:off x="1058704" y="205109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Missing Values</a:t>
            </a:r>
            <a:endParaRPr b="0" i="0" sz="2200" u="none" cap="none" strike="noStrike"/>
          </a:p>
        </p:txBody>
      </p:sp>
      <p:sp>
        <p:nvSpPr>
          <p:cNvPr id="282" name="Google Shape;282;p9"/>
          <p:cNvSpPr/>
          <p:nvPr/>
        </p:nvSpPr>
        <p:spPr>
          <a:xfrm>
            <a:off x="1058704" y="2541508"/>
            <a:ext cx="36665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Identified and handled missing values across relevant columns.</a:t>
            </a:r>
            <a:endParaRPr b="0" i="0" sz="1750" u="none" cap="none" strike="noStrike"/>
          </a:p>
        </p:txBody>
      </p:sp>
      <p:sp>
        <p:nvSpPr>
          <p:cNvPr id="283" name="Google Shape;283;p9"/>
          <p:cNvSpPr/>
          <p:nvPr/>
        </p:nvSpPr>
        <p:spPr>
          <a:xfrm>
            <a:off x="5216962" y="1786176"/>
            <a:ext cx="4196358" cy="2108954"/>
          </a:xfrm>
          <a:prstGeom prst="roundRect">
            <a:avLst>
              <a:gd fmla="val 16133" name="adj"/>
            </a:avLst>
          </a:prstGeom>
          <a:solidFill>
            <a:srgbClr val="0F9FD9"/>
          </a:solidFill>
          <a:ln cap="flat" cmpd="sng" w="38100">
            <a:solidFill>
              <a:srgbClr val="0F9FD9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"/>
          <p:cNvSpPr/>
          <p:nvPr/>
        </p:nvSpPr>
        <p:spPr>
          <a:xfrm>
            <a:off x="5481876" y="205109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Data Types</a:t>
            </a:r>
            <a:endParaRPr b="0" i="0" sz="2200" u="none" cap="none" strike="noStrike"/>
          </a:p>
        </p:txBody>
      </p:sp>
      <p:sp>
        <p:nvSpPr>
          <p:cNvPr id="285" name="Google Shape;285;p9"/>
          <p:cNvSpPr/>
          <p:nvPr/>
        </p:nvSpPr>
        <p:spPr>
          <a:xfrm>
            <a:off x="5481876" y="2541508"/>
            <a:ext cx="36665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Verified correct data types (e.g., dates, numeric).</a:t>
            </a:r>
            <a:endParaRPr b="0" i="0" sz="1750" u="none" cap="none" strike="noStrike"/>
          </a:p>
        </p:txBody>
      </p:sp>
      <p:sp>
        <p:nvSpPr>
          <p:cNvPr id="286" name="Google Shape;286;p9"/>
          <p:cNvSpPr/>
          <p:nvPr/>
        </p:nvSpPr>
        <p:spPr>
          <a:xfrm>
            <a:off x="9640133" y="1786176"/>
            <a:ext cx="4196358" cy="2108954"/>
          </a:xfrm>
          <a:prstGeom prst="roundRect">
            <a:avLst>
              <a:gd fmla="val 16133" name="adj"/>
            </a:avLst>
          </a:prstGeom>
          <a:solidFill>
            <a:srgbClr val="4F24B0"/>
          </a:solidFill>
          <a:ln cap="flat" cmpd="sng" w="38100">
            <a:solidFill>
              <a:srgbClr val="4F24B0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9"/>
          <p:cNvSpPr/>
          <p:nvPr/>
        </p:nvSpPr>
        <p:spPr>
          <a:xfrm>
            <a:off x="9905048" y="205109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Outliers</a:t>
            </a:r>
            <a:endParaRPr b="0" i="0" sz="2200" u="none" cap="none" strike="noStrike"/>
          </a:p>
        </p:txBody>
      </p:sp>
      <p:sp>
        <p:nvSpPr>
          <p:cNvPr id="288" name="Google Shape;288;p9"/>
          <p:cNvSpPr/>
          <p:nvPr/>
        </p:nvSpPr>
        <p:spPr>
          <a:xfrm>
            <a:off x="9905048" y="2541508"/>
            <a:ext cx="36665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Detected and flagged potential outliers in payment-related variables.</a:t>
            </a:r>
            <a:endParaRPr b="0" i="0" sz="1750" u="none" cap="none" strike="noStrike"/>
          </a:p>
        </p:txBody>
      </p:sp>
      <p:sp>
        <p:nvSpPr>
          <p:cNvPr id="289" name="Google Shape;289;p9"/>
          <p:cNvSpPr/>
          <p:nvPr/>
        </p:nvSpPr>
        <p:spPr>
          <a:xfrm>
            <a:off x="793790" y="4121944"/>
            <a:ext cx="6408063" cy="1746052"/>
          </a:xfrm>
          <a:prstGeom prst="roundRect">
            <a:avLst>
              <a:gd fmla="val 19486" name="adj"/>
            </a:avLst>
          </a:prstGeom>
          <a:solidFill>
            <a:srgbClr val="333333"/>
          </a:solidFill>
          <a:ln cap="flat" cmpd="sng" w="38100">
            <a:solidFill>
              <a:srgbClr val="261C3F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9"/>
          <p:cNvSpPr/>
          <p:nvPr/>
        </p:nvSpPr>
        <p:spPr>
          <a:xfrm>
            <a:off x="1058704" y="43868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Basic Statistics</a:t>
            </a:r>
            <a:endParaRPr b="0" i="0" sz="2200" u="none" cap="none" strike="noStrike"/>
          </a:p>
        </p:txBody>
      </p:sp>
      <p:sp>
        <p:nvSpPr>
          <p:cNvPr id="291" name="Google Shape;291;p9"/>
          <p:cNvSpPr/>
          <p:nvPr/>
        </p:nvSpPr>
        <p:spPr>
          <a:xfrm>
            <a:off x="1058704" y="4877276"/>
            <a:ext cx="5878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Summarized key metrics such as mean, median, and distribution.</a:t>
            </a:r>
            <a:endParaRPr b="0" i="0" sz="1750" u="none" cap="none" strike="noStrike"/>
          </a:p>
        </p:txBody>
      </p:sp>
      <p:sp>
        <p:nvSpPr>
          <p:cNvPr id="292" name="Google Shape;292;p9"/>
          <p:cNvSpPr/>
          <p:nvPr/>
        </p:nvSpPr>
        <p:spPr>
          <a:xfrm>
            <a:off x="7428667" y="4121944"/>
            <a:ext cx="6408063" cy="1746052"/>
          </a:xfrm>
          <a:prstGeom prst="roundRect">
            <a:avLst>
              <a:gd fmla="val 19486" name="adj"/>
            </a:avLst>
          </a:prstGeom>
          <a:solidFill>
            <a:srgbClr val="8C9EE5"/>
          </a:solidFill>
          <a:ln cap="flat" cmpd="sng" w="38100">
            <a:solidFill>
              <a:srgbClr val="8C9EE5"/>
            </a:solidFill>
            <a:prstDash val="solid"/>
            <a:round/>
            <a:headEnd len="sm" w="sm" type="none"/>
            <a:tailEnd len="sm" w="sm" type="none"/>
          </a:ln>
          <a:effectLst>
            <a:outerShdw blurRad="339090" rotWithShape="0" algn="bl">
              <a:srgbClr val="333333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9"/>
          <p:cNvSpPr/>
          <p:nvPr/>
        </p:nvSpPr>
        <p:spPr>
          <a:xfrm>
            <a:off x="7693581" y="43868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ra Medium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Data Cleaning</a:t>
            </a:r>
            <a:endParaRPr b="0" i="0" sz="2200" u="none" cap="none" strike="noStrike"/>
          </a:p>
        </p:txBody>
      </p:sp>
      <p:sp>
        <p:nvSpPr>
          <p:cNvPr id="294" name="Google Shape;294;p9"/>
          <p:cNvSpPr/>
          <p:nvPr/>
        </p:nvSpPr>
        <p:spPr>
          <a:xfrm>
            <a:off x="7693581" y="4877276"/>
            <a:ext cx="5878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Addressed inconsistencies like invalid date ranges or negative balances.</a:t>
            </a:r>
            <a:endParaRPr b="0" i="0" sz="1750" u="none" cap="none" strike="noStrike"/>
          </a:p>
        </p:txBody>
      </p:sp>
      <p:pic>
        <p:nvPicPr>
          <p:cNvPr descr="preencoded.png" id="295" name="Google Shape;2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8116" y="228600"/>
            <a:ext cx="903684" cy="5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2024-10-14T12:50:32Z</dcterms:created>
  <dc:creator>PptxGenJS</dc:creator>
</cp:coreProperties>
</file>